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3"/>
  </p:notesMasterIdLst>
  <p:handoutMasterIdLst>
    <p:handoutMasterId r:id="rId44"/>
  </p:handoutMasterIdLst>
  <p:sldIdLst>
    <p:sldId id="256" r:id="rId5"/>
    <p:sldId id="541" r:id="rId6"/>
    <p:sldId id="258" r:id="rId7"/>
    <p:sldId id="460" r:id="rId8"/>
    <p:sldId id="507" r:id="rId9"/>
    <p:sldId id="481" r:id="rId10"/>
    <p:sldId id="509" r:id="rId11"/>
    <p:sldId id="510" r:id="rId12"/>
    <p:sldId id="511" r:id="rId13"/>
    <p:sldId id="512" r:id="rId14"/>
    <p:sldId id="513" r:id="rId15"/>
    <p:sldId id="514" r:id="rId16"/>
    <p:sldId id="515" r:id="rId17"/>
    <p:sldId id="516" r:id="rId18"/>
    <p:sldId id="517" r:id="rId19"/>
    <p:sldId id="518" r:id="rId20"/>
    <p:sldId id="506" r:id="rId21"/>
    <p:sldId id="519" r:id="rId22"/>
    <p:sldId id="520" r:id="rId23"/>
    <p:sldId id="521" r:id="rId24"/>
    <p:sldId id="522" r:id="rId25"/>
    <p:sldId id="523" r:id="rId26"/>
    <p:sldId id="525" r:id="rId27"/>
    <p:sldId id="526" r:id="rId28"/>
    <p:sldId id="528" r:id="rId29"/>
    <p:sldId id="527" r:id="rId30"/>
    <p:sldId id="529" r:id="rId31"/>
    <p:sldId id="530" r:id="rId32"/>
    <p:sldId id="531" r:id="rId33"/>
    <p:sldId id="532" r:id="rId34"/>
    <p:sldId id="533" r:id="rId35"/>
    <p:sldId id="534" r:id="rId36"/>
    <p:sldId id="535" r:id="rId37"/>
    <p:sldId id="536" r:id="rId38"/>
    <p:sldId id="537" r:id="rId39"/>
    <p:sldId id="538" r:id="rId40"/>
    <p:sldId id="539" r:id="rId41"/>
    <p:sldId id="540" r:id="rId42"/>
  </p:sldIdLst>
  <p:sldSz cx="9144000" cy="6858000" type="screen4x3"/>
  <p:notesSz cx="9928225" cy="6797675"/>
  <p:custDataLst>
    <p:tags r:id="rId4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1212"/>
    <a:srgbClr val="F53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59" autoAdjust="0"/>
    <p:restoredTop sz="92691" autoAdjust="0"/>
  </p:normalViewPr>
  <p:slideViewPr>
    <p:cSldViewPr>
      <p:cViewPr varScale="1">
        <p:scale>
          <a:sx n="82" d="100"/>
          <a:sy n="82" d="100"/>
        </p:scale>
        <p:origin x="1218" y="12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838756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182627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0534443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6378235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202528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4274091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421850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527066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2279893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256244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1066959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0663731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41714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840180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933006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478973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188374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0760488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7031518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42307991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655455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40240782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1826414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4880573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37368642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41479857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4039166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8353640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21999243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139693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664582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4015733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06559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386998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4748577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23.xml"/><Relationship Id="rId4" Type="http://schemas.openxmlformats.org/officeDocument/2006/relationships/slide" Target="../slides/slide18.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3.xml"/><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659826"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28188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 action="ppaction://noaction"/>
          </p:cNvPr>
          <p:cNvSpPr/>
          <p:nvPr/>
        </p:nvSpPr>
        <p:spPr>
          <a:xfrm>
            <a:off x="1701715"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903944"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6"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 action="ppaction://noaction"/>
          </p:cNvPr>
          <p:cNvSpPr/>
          <p:nvPr userDrawn="1"/>
        </p:nvSpPr>
        <p:spPr>
          <a:xfrm>
            <a:off x="5148064"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 action="ppaction://noaction"/>
          </p:cNvPr>
          <p:cNvSpPr/>
          <p:nvPr userDrawn="1"/>
        </p:nvSpPr>
        <p:spPr>
          <a:xfrm>
            <a:off x="4526003"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1.3.4</a:t>
            </a:r>
            <a:endParaRPr lang="en-GB"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hyperlink" Target="1.3%20-%20Tasks/1.3.1%20-%20Business%20Plan%20Tasks.docx"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hyperlink" Target="1.3%20-%20Tasks/1.3.1%20-%20Business%20Plan%20Tasks.docx"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hyperlink" Target="1.3%20-%20Tasks/1.3.1%20-%20Business%20Plan%20Tasks.docx"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1.2%20&#8211;%20Business%20Activity%20&#8211;%20Exam%20Questions.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jp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2.png"/><Relationship Id="rId7"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 Id="rId9" Type="http://schemas.openxmlformats.org/officeDocument/2006/relationships/image" Target="../media/image16.jpg"/></Relationships>
</file>

<file path=ppt/slides/_rels/slide37.xml.rels><?xml version="1.0" encoding="UTF-8" standalone="yes"?>
<Relationships xmlns="http://schemas.openxmlformats.org/package/2006/relationships"><Relationship Id="rId3" Type="http://schemas.openxmlformats.org/officeDocument/2006/relationships/hyperlink" Target="1.3%20-%20Tasks/1.3.3%20-%20Business%20Growth%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1.3%20-%20Tasks/1.3.3%20-%20Business%20Growth%20Exam%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949280"/>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GB"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1.3 – </a:t>
            </a:r>
            <a:r>
              <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Enterprise</a:t>
            </a:r>
            <a:r>
              <a:rPr lang="en-GB" sz="3600"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GB" sz="3600"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 Growth </a:t>
            </a:r>
            <a:r>
              <a:rPr lang="en-GB" sz="3600"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GB" sz="3600"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Size</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300" dirty="0"/>
              <a:t>1.3.1 – Revision Summary - Entrepreneurs</a:t>
            </a:r>
            <a:endParaRPr lang="en-ZA" sz="3300" dirty="0">
              <a:ea typeface="Calibri" pitchFamily="34" charset="0"/>
            </a:endParaRPr>
          </a:p>
        </p:txBody>
      </p:sp>
      <p:grpSp>
        <p:nvGrpSpPr>
          <p:cNvPr id="70" name="Group 69"/>
          <p:cNvGrpSpPr/>
          <p:nvPr/>
        </p:nvGrpSpPr>
        <p:grpSpPr>
          <a:xfrm>
            <a:off x="323528" y="4496297"/>
            <a:ext cx="8496944" cy="2002313"/>
            <a:chOff x="323528" y="4496297"/>
            <a:chExt cx="8496944" cy="2002313"/>
          </a:xfrm>
          <a:effectLst>
            <a:outerShdw blurRad="50800" dist="38100" dir="2700000" algn="tl" rotWithShape="0">
              <a:prstClr val="black">
                <a:alpha val="40000"/>
              </a:prstClr>
            </a:outerShdw>
          </a:effectLst>
        </p:grpSpPr>
        <p:sp>
          <p:nvSpPr>
            <p:cNvPr id="18" name="Rounded Rectangle 17"/>
            <p:cNvSpPr/>
            <p:nvPr/>
          </p:nvSpPr>
          <p:spPr>
            <a:xfrm>
              <a:off x="611560" y="5373216"/>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Creative</a:t>
              </a:r>
              <a:endParaRPr lang="en-US" dirty="0">
                <a:latin typeface="Calibri" panose="020F0502020204030204" pitchFamily="34" charset="0"/>
              </a:endParaRPr>
            </a:p>
          </p:txBody>
        </p:sp>
        <p:sp>
          <p:nvSpPr>
            <p:cNvPr id="19" name="Rounded Rectangle 18"/>
            <p:cNvSpPr/>
            <p:nvPr/>
          </p:nvSpPr>
          <p:spPr>
            <a:xfrm>
              <a:off x="323528" y="4496297"/>
              <a:ext cx="1296144" cy="5621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Self Confident</a:t>
              </a:r>
              <a:endParaRPr lang="en-US" dirty="0">
                <a:latin typeface="Calibri" panose="020F0502020204030204" pitchFamily="34" charset="0"/>
              </a:endParaRPr>
            </a:p>
          </p:txBody>
        </p:sp>
        <p:sp>
          <p:nvSpPr>
            <p:cNvPr id="20" name="Rounded Rectangle 19"/>
            <p:cNvSpPr/>
            <p:nvPr/>
          </p:nvSpPr>
          <p:spPr>
            <a:xfrm>
              <a:off x="7524328" y="4653136"/>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Optimistic</a:t>
              </a:r>
              <a:endParaRPr lang="en-US" dirty="0">
                <a:latin typeface="Calibri" panose="020F0502020204030204" pitchFamily="34" charset="0"/>
              </a:endParaRPr>
            </a:p>
          </p:txBody>
        </p:sp>
        <p:sp>
          <p:nvSpPr>
            <p:cNvPr id="21" name="Rounded Rectangle 20"/>
            <p:cNvSpPr/>
            <p:nvPr/>
          </p:nvSpPr>
          <p:spPr>
            <a:xfrm>
              <a:off x="7236296" y="5373216"/>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Risk Taker</a:t>
              </a:r>
              <a:endParaRPr lang="en-US" dirty="0">
                <a:latin typeface="Calibri" panose="020F0502020204030204" pitchFamily="34" charset="0"/>
              </a:endParaRPr>
            </a:p>
          </p:txBody>
        </p:sp>
        <p:sp>
          <p:nvSpPr>
            <p:cNvPr id="22" name="Rounded Rectangle 21"/>
            <p:cNvSpPr/>
            <p:nvPr/>
          </p:nvSpPr>
          <p:spPr>
            <a:xfrm>
              <a:off x="971600" y="6021288"/>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Innovative</a:t>
              </a:r>
              <a:endParaRPr lang="en-US" dirty="0">
                <a:latin typeface="Calibri" panose="020F0502020204030204" pitchFamily="34" charset="0"/>
              </a:endParaRPr>
            </a:p>
          </p:txBody>
        </p:sp>
        <p:sp>
          <p:nvSpPr>
            <p:cNvPr id="23" name="Rounded Rectangle 22"/>
            <p:cNvSpPr/>
            <p:nvPr/>
          </p:nvSpPr>
          <p:spPr>
            <a:xfrm>
              <a:off x="2544371" y="6165304"/>
              <a:ext cx="1451565"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Independent</a:t>
              </a:r>
              <a:endParaRPr lang="en-US" dirty="0">
                <a:latin typeface="Calibri" panose="020F0502020204030204" pitchFamily="34" charset="0"/>
              </a:endParaRPr>
            </a:p>
          </p:txBody>
        </p:sp>
        <p:sp>
          <p:nvSpPr>
            <p:cNvPr id="24" name="Rounded Rectangle 23"/>
            <p:cNvSpPr/>
            <p:nvPr/>
          </p:nvSpPr>
          <p:spPr>
            <a:xfrm>
              <a:off x="6876256" y="6165304"/>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Hard Worker</a:t>
              </a:r>
              <a:endParaRPr lang="en-US" dirty="0">
                <a:latin typeface="Calibri" panose="020F0502020204030204" pitchFamily="34" charset="0"/>
              </a:endParaRPr>
            </a:p>
          </p:txBody>
        </p:sp>
        <p:sp>
          <p:nvSpPr>
            <p:cNvPr id="26" name="Rounded Rectangle 25"/>
            <p:cNvSpPr/>
            <p:nvPr/>
          </p:nvSpPr>
          <p:spPr>
            <a:xfrm>
              <a:off x="4331378" y="6177785"/>
              <a:ext cx="2400862" cy="3208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Effective Communicator</a:t>
              </a:r>
              <a:endParaRPr lang="en-US" dirty="0">
                <a:latin typeface="Calibri" panose="020F0502020204030204" pitchFamily="34" charset="0"/>
              </a:endParaRPr>
            </a:p>
          </p:txBody>
        </p:sp>
        <p:cxnSp>
          <p:nvCxnSpPr>
            <p:cNvPr id="42" name="Straight Arrow Connector 41"/>
            <p:cNvCxnSpPr>
              <a:stCxn id="9" idx="1"/>
              <a:endCxn id="19" idx="3"/>
            </p:cNvCxnSpPr>
            <p:nvPr/>
          </p:nvCxnSpPr>
          <p:spPr>
            <a:xfrm flipH="1">
              <a:off x="1619672" y="4506759"/>
              <a:ext cx="2016225" cy="2706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9" idx="1"/>
              <a:endCxn id="18" idx="0"/>
            </p:cNvCxnSpPr>
            <p:nvPr/>
          </p:nvCxnSpPr>
          <p:spPr>
            <a:xfrm flipH="1">
              <a:off x="1259632" y="4506759"/>
              <a:ext cx="2376265" cy="86645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9" idx="2"/>
              <a:endCxn id="22" idx="0"/>
            </p:cNvCxnSpPr>
            <p:nvPr/>
          </p:nvCxnSpPr>
          <p:spPr>
            <a:xfrm flipH="1">
              <a:off x="1619672" y="4797152"/>
              <a:ext cx="2988333" cy="122413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9" idx="2"/>
              <a:endCxn id="23" idx="0"/>
            </p:cNvCxnSpPr>
            <p:nvPr/>
          </p:nvCxnSpPr>
          <p:spPr>
            <a:xfrm flipH="1">
              <a:off x="3270154" y="4797152"/>
              <a:ext cx="1337851" cy="13681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9" idx="2"/>
              <a:endCxn id="26" idx="0"/>
            </p:cNvCxnSpPr>
            <p:nvPr/>
          </p:nvCxnSpPr>
          <p:spPr>
            <a:xfrm>
              <a:off x="4608005" y="4797152"/>
              <a:ext cx="923804" cy="13806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9" idx="2"/>
              <a:endCxn id="24" idx="0"/>
            </p:cNvCxnSpPr>
            <p:nvPr/>
          </p:nvCxnSpPr>
          <p:spPr>
            <a:xfrm>
              <a:off x="4608005" y="4797152"/>
              <a:ext cx="2916323" cy="13681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9" idx="3"/>
              <a:endCxn id="21" idx="1"/>
            </p:cNvCxnSpPr>
            <p:nvPr/>
          </p:nvCxnSpPr>
          <p:spPr>
            <a:xfrm>
              <a:off x="5580113" y="4506759"/>
              <a:ext cx="1656183" cy="103311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9" idx="3"/>
              <a:endCxn id="20" idx="1"/>
            </p:cNvCxnSpPr>
            <p:nvPr/>
          </p:nvCxnSpPr>
          <p:spPr>
            <a:xfrm>
              <a:off x="5580113" y="4506759"/>
              <a:ext cx="1944215" cy="31303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8" name="Group 67"/>
          <p:cNvGrpSpPr/>
          <p:nvPr/>
        </p:nvGrpSpPr>
        <p:grpSpPr>
          <a:xfrm>
            <a:off x="323529" y="1340768"/>
            <a:ext cx="4659592" cy="2350546"/>
            <a:chOff x="282040" y="1734240"/>
            <a:chExt cx="4659592" cy="2350546"/>
          </a:xfrm>
          <a:effectLst>
            <a:outerShdw blurRad="50800" dist="38100" dir="2700000" algn="tl" rotWithShape="0">
              <a:prstClr val="black">
                <a:alpha val="40000"/>
              </a:prstClr>
            </a:outerShdw>
          </a:effectLst>
        </p:grpSpPr>
        <p:sp>
          <p:nvSpPr>
            <p:cNvPr id="10" name="Rounded Rectangle 9"/>
            <p:cNvSpPr/>
            <p:nvPr/>
          </p:nvSpPr>
          <p:spPr>
            <a:xfrm>
              <a:off x="1763688" y="3095868"/>
              <a:ext cx="1296144" cy="33330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Benefits</a:t>
              </a:r>
              <a:endParaRPr lang="en-US" b="1" dirty="0">
                <a:latin typeface="Calibri" panose="020F0502020204030204" pitchFamily="34" charset="0"/>
              </a:endParaRPr>
            </a:p>
          </p:txBody>
        </p:sp>
        <p:sp>
          <p:nvSpPr>
            <p:cNvPr id="12" name="Rounded Rectangle 11"/>
            <p:cNvSpPr/>
            <p:nvPr/>
          </p:nvSpPr>
          <p:spPr>
            <a:xfrm>
              <a:off x="282040" y="2245138"/>
              <a:ext cx="1538998"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err="1" smtClean="0">
                  <a:latin typeface="Calibri" panose="020F0502020204030204" pitchFamily="34" charset="0"/>
                </a:rPr>
                <a:t>Independance</a:t>
              </a:r>
              <a:endParaRPr lang="en-US" dirty="0">
                <a:latin typeface="Calibri" panose="020F0502020204030204" pitchFamily="34" charset="0"/>
              </a:endParaRPr>
            </a:p>
          </p:txBody>
        </p:sp>
        <p:sp>
          <p:nvSpPr>
            <p:cNvPr id="13" name="Rounded Rectangle 12"/>
            <p:cNvSpPr/>
            <p:nvPr/>
          </p:nvSpPr>
          <p:spPr>
            <a:xfrm>
              <a:off x="1331639" y="1734240"/>
              <a:ext cx="2118751" cy="32660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Income may be high</a:t>
              </a:r>
              <a:endParaRPr lang="en-US" dirty="0">
                <a:latin typeface="Calibri" panose="020F0502020204030204" pitchFamily="34" charset="0"/>
              </a:endParaRPr>
            </a:p>
          </p:txBody>
        </p:sp>
        <p:sp>
          <p:nvSpPr>
            <p:cNvPr id="14" name="Rounded Rectangle 13"/>
            <p:cNvSpPr/>
            <p:nvPr/>
          </p:nvSpPr>
          <p:spPr>
            <a:xfrm>
              <a:off x="2454685" y="2255132"/>
              <a:ext cx="2486947" cy="34561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Use own Skills / Interests</a:t>
              </a:r>
              <a:endParaRPr lang="en-US" dirty="0">
                <a:latin typeface="Calibri" panose="020F0502020204030204" pitchFamily="34" charset="0"/>
              </a:endParaRPr>
            </a:p>
          </p:txBody>
        </p:sp>
        <p:cxnSp>
          <p:nvCxnSpPr>
            <p:cNvPr id="5" name="Straight Arrow Connector 4"/>
            <p:cNvCxnSpPr>
              <a:stCxn id="10" idx="0"/>
              <a:endCxn id="13" idx="2"/>
            </p:cNvCxnSpPr>
            <p:nvPr/>
          </p:nvCxnSpPr>
          <p:spPr>
            <a:xfrm flipH="1" flipV="1">
              <a:off x="2391015" y="2060848"/>
              <a:ext cx="20745" cy="10350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2" idx="2"/>
            </p:cNvCxnSpPr>
            <p:nvPr/>
          </p:nvCxnSpPr>
          <p:spPr>
            <a:xfrm flipH="1" flipV="1">
              <a:off x="1051539" y="2578444"/>
              <a:ext cx="755076" cy="5131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4" idx="2"/>
            </p:cNvCxnSpPr>
            <p:nvPr/>
          </p:nvCxnSpPr>
          <p:spPr>
            <a:xfrm flipV="1">
              <a:off x="3059832" y="2600744"/>
              <a:ext cx="638327" cy="49085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 idx="1"/>
              <a:endCxn id="10" idx="2"/>
            </p:cNvCxnSpPr>
            <p:nvPr/>
          </p:nvCxnSpPr>
          <p:spPr>
            <a:xfrm flipH="1" flipV="1">
              <a:off x="2411760" y="3429174"/>
              <a:ext cx="1174660" cy="6556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5436096" y="1128840"/>
            <a:ext cx="3312368" cy="2562474"/>
            <a:chOff x="5508104" y="1560888"/>
            <a:chExt cx="3312368" cy="2562474"/>
          </a:xfrm>
          <a:effectLst>
            <a:outerShdw blurRad="50800" dist="38100" dir="2700000" algn="tl" rotWithShape="0">
              <a:prstClr val="black">
                <a:alpha val="40000"/>
              </a:prstClr>
            </a:outerShdw>
          </a:effectLst>
        </p:grpSpPr>
        <p:sp>
          <p:nvSpPr>
            <p:cNvPr id="11" name="Rounded Rectangle 10"/>
            <p:cNvSpPr/>
            <p:nvPr/>
          </p:nvSpPr>
          <p:spPr>
            <a:xfrm>
              <a:off x="5868144" y="3095868"/>
              <a:ext cx="1584176" cy="33330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Disadvantages</a:t>
              </a:r>
              <a:endParaRPr lang="en-US" b="1" dirty="0">
                <a:latin typeface="Calibri" panose="020F0502020204030204" pitchFamily="34" charset="0"/>
              </a:endParaRPr>
            </a:p>
          </p:txBody>
        </p:sp>
        <p:sp>
          <p:nvSpPr>
            <p:cNvPr id="15" name="Rounded Rectangle 14"/>
            <p:cNvSpPr/>
            <p:nvPr/>
          </p:nvSpPr>
          <p:spPr>
            <a:xfrm>
              <a:off x="5508104" y="2279710"/>
              <a:ext cx="699154" cy="32103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Risk</a:t>
              </a:r>
              <a:endParaRPr lang="en-US" dirty="0">
                <a:latin typeface="Calibri" panose="020F0502020204030204" pitchFamily="34" charset="0"/>
              </a:endParaRPr>
            </a:p>
          </p:txBody>
        </p:sp>
        <p:sp>
          <p:nvSpPr>
            <p:cNvPr id="16" name="Rounded Rectangle 15"/>
            <p:cNvSpPr/>
            <p:nvPr/>
          </p:nvSpPr>
          <p:spPr>
            <a:xfrm>
              <a:off x="5508105" y="1560888"/>
              <a:ext cx="2880320" cy="36964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Lack of Business Experience</a:t>
              </a:r>
              <a:endParaRPr lang="en-US" dirty="0">
                <a:latin typeface="Calibri" panose="020F0502020204030204" pitchFamily="34" charset="0"/>
              </a:endParaRPr>
            </a:p>
          </p:txBody>
        </p:sp>
        <p:sp>
          <p:nvSpPr>
            <p:cNvPr id="17" name="Rounded Rectangle 16"/>
            <p:cNvSpPr/>
            <p:nvPr/>
          </p:nvSpPr>
          <p:spPr>
            <a:xfrm>
              <a:off x="7125151" y="2276872"/>
              <a:ext cx="1695321" cy="29873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Capital Needed</a:t>
              </a:r>
              <a:endParaRPr lang="en-US" dirty="0">
                <a:latin typeface="Calibri" panose="020F0502020204030204" pitchFamily="34" charset="0"/>
              </a:endParaRPr>
            </a:p>
          </p:txBody>
        </p:sp>
        <p:cxnSp>
          <p:nvCxnSpPr>
            <p:cNvPr id="34" name="Straight Arrow Connector 33"/>
            <p:cNvCxnSpPr>
              <a:endCxn id="15" idx="2"/>
            </p:cNvCxnSpPr>
            <p:nvPr/>
          </p:nvCxnSpPr>
          <p:spPr>
            <a:xfrm flipH="1" flipV="1">
              <a:off x="5857681" y="2600743"/>
              <a:ext cx="106176" cy="4870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1" idx="0"/>
              <a:endCxn id="16" idx="2"/>
            </p:cNvCxnSpPr>
            <p:nvPr/>
          </p:nvCxnSpPr>
          <p:spPr>
            <a:xfrm flipV="1">
              <a:off x="6660232" y="1930537"/>
              <a:ext cx="288033" cy="11653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17" idx="2"/>
            </p:cNvCxnSpPr>
            <p:nvPr/>
          </p:nvCxnSpPr>
          <p:spPr>
            <a:xfrm flipV="1">
              <a:off x="7443744" y="2575606"/>
              <a:ext cx="529068" cy="50957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3" idx="3"/>
              <a:endCxn id="11" idx="2"/>
            </p:cNvCxnSpPr>
            <p:nvPr/>
          </p:nvCxnSpPr>
          <p:spPr>
            <a:xfrm flipV="1">
              <a:off x="5644133" y="3429174"/>
              <a:ext cx="1016099" cy="6941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1" name="Group 70"/>
          <p:cNvGrpSpPr/>
          <p:nvPr/>
        </p:nvGrpSpPr>
        <p:grpSpPr>
          <a:xfrm>
            <a:off x="3627909" y="3511294"/>
            <a:ext cx="1952204" cy="1285858"/>
            <a:chOff x="3627909" y="3838411"/>
            <a:chExt cx="1952204" cy="1285858"/>
          </a:xfrm>
          <a:effectLst>
            <a:outerShdw blurRad="50800" dist="38100" dir="2700000" algn="tl" rotWithShape="0">
              <a:prstClr val="black">
                <a:alpha val="40000"/>
              </a:prstClr>
            </a:outerShdw>
          </a:effectLst>
        </p:grpSpPr>
        <p:sp>
          <p:nvSpPr>
            <p:cNvPr id="3" name="Rounded Rectangle 2"/>
            <p:cNvSpPr/>
            <p:nvPr/>
          </p:nvSpPr>
          <p:spPr>
            <a:xfrm>
              <a:off x="3627909" y="3838411"/>
              <a:ext cx="1944216"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ENTREPRENEURS</a:t>
              </a:r>
              <a:endParaRPr lang="en-US" sz="2000" b="1" dirty="0">
                <a:latin typeface="Calibri" panose="020F0502020204030204" pitchFamily="34" charset="0"/>
              </a:endParaRPr>
            </a:p>
          </p:txBody>
        </p:sp>
        <p:sp>
          <p:nvSpPr>
            <p:cNvPr id="9" name="Rounded Rectangle 8"/>
            <p:cNvSpPr/>
            <p:nvPr/>
          </p:nvSpPr>
          <p:spPr>
            <a:xfrm>
              <a:off x="3635897" y="4543483"/>
              <a:ext cx="1944216" cy="58078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Common Characteristics</a:t>
              </a:r>
              <a:endParaRPr lang="en-US" b="1" dirty="0">
                <a:latin typeface="Calibri" panose="020F0502020204030204" pitchFamily="34" charset="0"/>
              </a:endParaRPr>
            </a:p>
          </p:txBody>
        </p:sp>
        <p:cxnSp>
          <p:nvCxnSpPr>
            <p:cNvPr id="67" name="Straight Arrow Connector 66"/>
            <p:cNvCxnSpPr>
              <a:stCxn id="3" idx="2"/>
              <a:endCxn id="9" idx="0"/>
            </p:cNvCxnSpPr>
            <p:nvPr/>
          </p:nvCxnSpPr>
          <p:spPr>
            <a:xfrm>
              <a:off x="4600017" y="4198451"/>
              <a:ext cx="7988" cy="34503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7812360" y="3833765"/>
            <a:ext cx="912079" cy="400110"/>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sz="2000" dirty="0" smtClean="0"/>
              <a:t>Start</a:t>
            </a:r>
            <a:endParaRPr lang="en-US" sz="2000" dirty="0"/>
          </a:p>
        </p:txBody>
      </p:sp>
    </p:spTree>
    <p:extLst>
      <p:ext uri="{BB962C8B-B14F-4D97-AF65-F5344CB8AC3E}">
        <p14:creationId xmlns:p14="http://schemas.microsoft.com/office/powerpoint/2010/main" val="241438774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72"/>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fade">
                                      <p:cBhvr>
                                        <p:cTn id="18" dur="500"/>
                                        <p:tgtEl>
                                          <p:spTgt spid="6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childTnLst>
                    </p:cTn>
                  </p:par>
                </p:childTnLst>
              </p:cTn>
              <p:nextCondLst>
                <p:cond evt="onClick" delay="0">
                  <p:tgtEl>
                    <p:spTgt spid="72"/>
                  </p:tgtEl>
                </p:cond>
              </p:nextCondLst>
            </p:seq>
          </p:childTnLst>
        </p:cTn>
      </p:par>
    </p:tnLst>
    <p:bldLst>
      <p:bldP spid="30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a:t>1.3.1 – Government Support of Start-ups</a:t>
            </a:r>
            <a:endParaRPr lang="en-ZA" sz="3200" dirty="0">
              <a:ea typeface="Calibri" pitchFamily="34" charset="0"/>
            </a:endParaRPr>
          </a:p>
        </p:txBody>
      </p:sp>
      <p:sp>
        <p:nvSpPr>
          <p:cNvPr id="8" name="Rectangle 7"/>
          <p:cNvSpPr/>
          <p:nvPr/>
        </p:nvSpPr>
        <p:spPr>
          <a:xfrm>
            <a:off x="323850" y="1136933"/>
            <a:ext cx="6480398" cy="532453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2000" dirty="0" smtClean="0">
                <a:latin typeface="Calibri" panose="020F0502020204030204" pitchFamily="34" charset="0"/>
              </a:rPr>
              <a:t>Most governments offer support for entrepreneurs. This encourages them to set up new businesses. The reasons for this include:</a:t>
            </a:r>
          </a:p>
          <a:p>
            <a:pPr marL="515938" indent="-230188">
              <a:buClr>
                <a:srgbClr val="00B050"/>
              </a:buClr>
              <a:buFont typeface="Arial" panose="020B0604020202020204" pitchFamily="34" charset="0"/>
              <a:buChar char="•"/>
            </a:pPr>
            <a:r>
              <a:rPr lang="en-GB" sz="2000" b="1" dirty="0" smtClean="0">
                <a:latin typeface="Calibri" panose="020F0502020204030204" pitchFamily="34" charset="0"/>
                <a:cs typeface="Calibri" pitchFamily="34" charset="0"/>
              </a:rPr>
              <a:t>Reduce unemployment </a:t>
            </a:r>
            <a:r>
              <a:rPr lang="en-GB" sz="2000" dirty="0" smtClean="0">
                <a:latin typeface="Calibri" panose="020F0502020204030204" pitchFamily="34" charset="0"/>
                <a:cs typeface="Calibri" pitchFamily="34" charset="0"/>
              </a:rPr>
              <a:t>– new businesses often create jobs to help reduce employment</a:t>
            </a:r>
          </a:p>
          <a:p>
            <a:pPr marL="515938" indent="-230188">
              <a:buClr>
                <a:srgbClr val="00B050"/>
              </a:buClr>
              <a:buFont typeface="Arial" panose="020B0604020202020204" pitchFamily="34" charset="0"/>
              <a:buChar char="•"/>
            </a:pPr>
            <a:r>
              <a:rPr lang="en-GB" sz="2000" b="1" dirty="0" smtClean="0">
                <a:latin typeface="Calibri" panose="020F0502020204030204" pitchFamily="34" charset="0"/>
                <a:cs typeface="Calibri" pitchFamily="34" charset="0"/>
              </a:rPr>
              <a:t>Increase Competition </a:t>
            </a:r>
            <a:r>
              <a:rPr lang="en-GB" sz="2000" dirty="0" smtClean="0">
                <a:latin typeface="Calibri" panose="020F0502020204030204" pitchFamily="34" charset="0"/>
                <a:cs typeface="Calibri" pitchFamily="34" charset="0"/>
              </a:rPr>
              <a:t>– new businesses give consumers more choice and compete with established businesses</a:t>
            </a:r>
          </a:p>
          <a:p>
            <a:pPr marL="515938" indent="-230188">
              <a:buClr>
                <a:srgbClr val="00B050"/>
              </a:buClr>
              <a:buFont typeface="Arial" panose="020B0604020202020204" pitchFamily="34" charset="0"/>
              <a:buChar char="•"/>
            </a:pPr>
            <a:r>
              <a:rPr lang="en-GB" sz="2000" b="1" dirty="0" smtClean="0">
                <a:latin typeface="Calibri" panose="020F0502020204030204" pitchFamily="34" charset="0"/>
                <a:cs typeface="Calibri" pitchFamily="34" charset="0"/>
              </a:rPr>
              <a:t>Increase output </a:t>
            </a:r>
            <a:r>
              <a:rPr lang="en-GB" sz="2000" dirty="0" smtClean="0">
                <a:latin typeface="Calibri" panose="020F0502020204030204" pitchFamily="34" charset="0"/>
                <a:cs typeface="Calibri" pitchFamily="34" charset="0"/>
              </a:rPr>
              <a:t>– the economy benefits from increased output of goods and services</a:t>
            </a:r>
          </a:p>
          <a:p>
            <a:pPr marL="515938" indent="-230188">
              <a:buClr>
                <a:srgbClr val="00B050"/>
              </a:buClr>
              <a:buFont typeface="Arial" panose="020B0604020202020204" pitchFamily="34" charset="0"/>
              <a:buChar char="•"/>
            </a:pPr>
            <a:r>
              <a:rPr lang="en-GB" sz="2000" b="1" dirty="0" smtClean="0">
                <a:latin typeface="Calibri" panose="020F0502020204030204" pitchFamily="34" charset="0"/>
                <a:cs typeface="Calibri" pitchFamily="34" charset="0"/>
              </a:rPr>
              <a:t>Benefit society</a:t>
            </a:r>
            <a:r>
              <a:rPr lang="en-GB" sz="2000" dirty="0" smtClean="0">
                <a:latin typeface="Calibri" panose="020F0502020204030204" pitchFamily="34" charset="0"/>
                <a:cs typeface="Calibri" pitchFamily="34" charset="0"/>
              </a:rPr>
              <a:t> – entrepreneurs may create social enterprises which offer benefits to society other than jobs and profit (e.g. supporting disadvantaged groups in society)</a:t>
            </a:r>
          </a:p>
          <a:p>
            <a:pPr marL="515938" indent="-230188">
              <a:buClr>
                <a:srgbClr val="00B050"/>
              </a:buClr>
              <a:buFont typeface="Arial" panose="020B0604020202020204" pitchFamily="34" charset="0"/>
              <a:buChar char="•"/>
            </a:pPr>
            <a:r>
              <a:rPr lang="en-GB" sz="2000" b="1" dirty="0" smtClean="0">
                <a:latin typeface="Calibri" panose="020F0502020204030204" pitchFamily="34" charset="0"/>
                <a:cs typeface="Calibri" pitchFamily="34" charset="0"/>
              </a:rPr>
              <a:t>Can grow further </a:t>
            </a:r>
            <a:r>
              <a:rPr lang="en-GB" sz="2000" dirty="0" smtClean="0">
                <a:latin typeface="Calibri" panose="020F0502020204030204" pitchFamily="34" charset="0"/>
                <a:cs typeface="Calibri" pitchFamily="34" charset="0"/>
              </a:rPr>
              <a:t>– all large businesses were small once! By supporting today’s firms, the government may be helping some firms that grow to become very large and important in the future.</a:t>
            </a:r>
          </a:p>
        </p:txBody>
      </p:sp>
      <p:graphicFrame>
        <p:nvGraphicFramePr>
          <p:cNvPr id="7" name="Table 6"/>
          <p:cNvGraphicFramePr>
            <a:graphicFrameLocks noGrp="1"/>
          </p:cNvGraphicFramePr>
          <p:nvPr>
            <p:extLst>
              <p:ext uri="{D42A27DB-BD31-4B8C-83A1-F6EECF244321}">
                <p14:modId xmlns:p14="http://schemas.microsoft.com/office/powerpoint/2010/main" val="2397965431"/>
              </p:ext>
            </p:extLst>
          </p:nvPr>
        </p:nvGraphicFramePr>
        <p:xfrm>
          <a:off x="6876256" y="1124744"/>
          <a:ext cx="1944216" cy="5466349"/>
        </p:xfrm>
        <a:graphic>
          <a:graphicData uri="http://schemas.openxmlformats.org/drawingml/2006/table">
            <a:tbl>
              <a:tblPr firstRow="1" firstCol="1" lastRow="1" lastCol="1" bandRow="1" bandCol="1">
                <a:tableStyleId>{2D5ABB26-0587-4C30-8999-92F81FD0307C}</a:tableStyleId>
              </a:tblPr>
              <a:tblGrid>
                <a:gridCol w="1944216"/>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most have come from humble beginnings.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60729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200" dirty="0"/>
              <a:t>1.3.1 – Government Support of Start-ups</a:t>
            </a:r>
            <a:endParaRPr lang="en-ZA" sz="3200" dirty="0">
              <a:ea typeface="Calibri" pitchFamily="34" charset="0"/>
            </a:endParaRPr>
          </a:p>
        </p:txBody>
      </p:sp>
      <p:sp>
        <p:nvSpPr>
          <p:cNvPr id="8" name="Rectangle 7"/>
          <p:cNvSpPr/>
          <p:nvPr/>
        </p:nvSpPr>
        <p:spPr>
          <a:xfrm>
            <a:off x="323850" y="1139140"/>
            <a:ext cx="6480398" cy="36933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b="1" dirty="0" smtClean="0">
                <a:latin typeface="Calibri" panose="020F0502020204030204" pitchFamily="34" charset="0"/>
              </a:rPr>
              <a:t>What Support do Governments give to Start-Up businesses?</a:t>
            </a:r>
            <a:endParaRPr lang="en-GB" b="1" dirty="0" smtClean="0">
              <a:latin typeface="Calibri" panose="020F0502020204030204"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858193450"/>
              </p:ext>
            </p:extLst>
          </p:nvPr>
        </p:nvGraphicFramePr>
        <p:xfrm>
          <a:off x="323850" y="1484784"/>
          <a:ext cx="6480398" cy="512064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799878"/>
                <a:gridCol w="4680520"/>
              </a:tblGrid>
              <a:tr h="370840">
                <a:tc>
                  <a:txBody>
                    <a:bodyPr/>
                    <a:lstStyle/>
                    <a:p>
                      <a:pPr algn="ctr"/>
                      <a:r>
                        <a:rPr lang="en-US" sz="2000" dirty="0" smtClean="0">
                          <a:latin typeface="Calibri" panose="020F0502020204030204" pitchFamily="34" charset="0"/>
                        </a:rPr>
                        <a:t>Business Start-Up Need</a:t>
                      </a:r>
                      <a:endParaRPr lang="en-US" sz="2000" dirty="0">
                        <a:latin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Calibri" panose="020F0502020204030204" pitchFamily="34" charset="0"/>
                        </a:rPr>
                        <a:t>Governments often give support by:</a:t>
                      </a:r>
                    </a:p>
                  </a:txBody>
                  <a:tcPr/>
                </a:tc>
              </a:tr>
              <a:tr h="133504">
                <a:tc>
                  <a:txBody>
                    <a:bodyPr/>
                    <a:lstStyle/>
                    <a:p>
                      <a:pPr marL="171450" indent="-171450" algn="l">
                        <a:buFont typeface="Arial" panose="020B0604020202020204" pitchFamily="34" charset="0"/>
                        <a:buChar char="•"/>
                      </a:pPr>
                      <a:r>
                        <a:rPr kumimoji="0" lang="en-US" sz="2000" b="1" kern="1200" dirty="0" smtClean="0">
                          <a:solidFill>
                            <a:schemeClr val="tx1"/>
                          </a:solidFill>
                          <a:latin typeface="Calibri" panose="020F0502020204030204" pitchFamily="34" charset="0"/>
                          <a:ea typeface="+mn-ea"/>
                          <a:cs typeface="+mn-cs"/>
                        </a:rPr>
                        <a:t>Business idea and help</a:t>
                      </a:r>
                    </a:p>
                  </a:txBody>
                  <a:tcPr/>
                </a:tc>
                <a:tc>
                  <a:txBody>
                    <a:bodyPr/>
                    <a:lstStyle/>
                    <a:p>
                      <a:pPr algn="l"/>
                      <a:r>
                        <a:rPr kumimoji="0" lang="en-US" sz="2000" b="0" kern="1200" dirty="0" smtClean="0">
                          <a:solidFill>
                            <a:schemeClr val="tx1"/>
                          </a:solidFill>
                          <a:latin typeface="Calibri" panose="020F0502020204030204" pitchFamily="34" charset="0"/>
                          <a:ea typeface="+mn-ea"/>
                          <a:cs typeface="+mn-cs"/>
                        </a:rPr>
                        <a:t>Organising and support sessions offered</a:t>
                      </a:r>
                      <a:r>
                        <a:rPr kumimoji="0" lang="en-US" sz="2000" b="0" kern="1200" baseline="0" dirty="0" smtClean="0">
                          <a:solidFill>
                            <a:schemeClr val="tx1"/>
                          </a:solidFill>
                          <a:latin typeface="Calibri" panose="020F0502020204030204" pitchFamily="34" charset="0"/>
                          <a:ea typeface="+mn-ea"/>
                          <a:cs typeface="+mn-cs"/>
                        </a:rPr>
                        <a:t> by experienced business people.</a:t>
                      </a:r>
                      <a:endParaRPr kumimoji="0" lang="en-US" sz="2000" b="0" kern="1200" dirty="0">
                        <a:solidFill>
                          <a:schemeClr val="tx1"/>
                        </a:solidFill>
                        <a:latin typeface="Calibri" panose="020F0502020204030204" pitchFamily="34" charset="0"/>
                        <a:ea typeface="+mn-ea"/>
                        <a:cs typeface="+mn-cs"/>
                      </a:endParaRPr>
                    </a:p>
                  </a:txBody>
                  <a:tcPr/>
                </a:tc>
              </a:tr>
              <a:tr h="335424">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kern="1200" dirty="0" smtClean="0">
                          <a:solidFill>
                            <a:schemeClr val="tx1"/>
                          </a:solidFill>
                          <a:latin typeface="Calibri" panose="020F0502020204030204" pitchFamily="34" charset="0"/>
                          <a:ea typeface="+mn-ea"/>
                          <a:cs typeface="+mn-cs"/>
                        </a:rPr>
                        <a:t>Premises</a:t>
                      </a:r>
                    </a:p>
                  </a:txBody>
                  <a:tcPr/>
                </a:tc>
                <a:tc>
                  <a:txBody>
                    <a:bodyPr/>
                    <a:lstStyle/>
                    <a:p>
                      <a:pPr algn="l"/>
                      <a:r>
                        <a:rPr kumimoji="0" lang="en-US" sz="2000" b="0" kern="1200" dirty="0" smtClean="0">
                          <a:solidFill>
                            <a:schemeClr val="tx1"/>
                          </a:solidFill>
                          <a:latin typeface="Calibri" panose="020F0502020204030204" pitchFamily="34" charset="0"/>
                          <a:ea typeface="+mn-ea"/>
                          <a:cs typeface="+mn-cs"/>
                        </a:rPr>
                        <a:t>‘Enterprise zones’,</a:t>
                      </a:r>
                      <a:r>
                        <a:rPr kumimoji="0" lang="en-US" sz="2000" b="0" kern="1200" baseline="0" dirty="0" smtClean="0">
                          <a:solidFill>
                            <a:schemeClr val="tx1"/>
                          </a:solidFill>
                          <a:latin typeface="Calibri" panose="020F0502020204030204" pitchFamily="34" charset="0"/>
                          <a:ea typeface="+mn-ea"/>
                          <a:cs typeface="+mn-cs"/>
                        </a:rPr>
                        <a:t> which provide low-cost premises to start-up businesses.</a:t>
                      </a:r>
                      <a:endParaRPr kumimoji="0" lang="en-US" sz="2000" b="0" kern="1200" dirty="0">
                        <a:solidFill>
                          <a:schemeClr val="tx1"/>
                        </a:solidFill>
                        <a:latin typeface="Calibri" panose="020F0502020204030204" pitchFamily="34" charset="0"/>
                        <a:ea typeface="+mn-ea"/>
                        <a:cs typeface="+mn-cs"/>
                      </a:endParaRPr>
                    </a:p>
                  </a:txBody>
                  <a:tcPr/>
                </a:tc>
              </a:tr>
              <a:tr h="347504">
                <a:tc>
                  <a:txBody>
                    <a:bodyPr/>
                    <a:lstStyle/>
                    <a:p>
                      <a:pPr marL="171450" indent="-171450" algn="l">
                        <a:buFont typeface="Arial" panose="020B0604020202020204" pitchFamily="34" charset="0"/>
                        <a:buChar char="•"/>
                      </a:pPr>
                      <a:r>
                        <a:rPr kumimoji="0" lang="en-US" sz="2000" b="1" kern="1200" dirty="0" smtClean="0">
                          <a:solidFill>
                            <a:schemeClr val="tx1"/>
                          </a:solidFill>
                          <a:latin typeface="Calibri" panose="020F0502020204030204" pitchFamily="34" charset="0"/>
                          <a:ea typeface="+mn-ea"/>
                          <a:cs typeface="+mn-cs"/>
                        </a:rPr>
                        <a:t>Finance</a:t>
                      </a:r>
                      <a:endParaRPr kumimoji="0" lang="en-US" sz="2000" b="1" kern="1200" dirty="0">
                        <a:solidFill>
                          <a:schemeClr val="tx1"/>
                        </a:solidFill>
                        <a:latin typeface="Calibri" panose="020F0502020204030204" pitchFamily="34" charset="0"/>
                        <a:ea typeface="+mn-ea"/>
                        <a:cs typeface="+mn-cs"/>
                      </a:endParaRPr>
                    </a:p>
                  </a:txBody>
                  <a:tcPr/>
                </a:tc>
                <a:tc>
                  <a:txBody>
                    <a:bodyPr/>
                    <a:lstStyle/>
                    <a:p>
                      <a:pPr algn="l"/>
                      <a:r>
                        <a:rPr kumimoji="0" lang="en-US" sz="2000" b="0" kern="1200" dirty="0" smtClean="0">
                          <a:solidFill>
                            <a:schemeClr val="tx1"/>
                          </a:solidFill>
                          <a:latin typeface="Calibri" panose="020F0502020204030204" pitchFamily="34" charset="0"/>
                          <a:ea typeface="+mn-ea"/>
                          <a:cs typeface="+mn-cs"/>
                        </a:rPr>
                        <a:t>Loans for small businesses at low interest rates. Grants,</a:t>
                      </a:r>
                      <a:r>
                        <a:rPr kumimoji="0" lang="en-US" sz="2000" b="0" kern="1200" baseline="0" dirty="0" smtClean="0">
                          <a:solidFill>
                            <a:schemeClr val="tx1"/>
                          </a:solidFill>
                          <a:latin typeface="Calibri" panose="020F0502020204030204" pitchFamily="34" charset="0"/>
                          <a:ea typeface="+mn-ea"/>
                          <a:cs typeface="+mn-cs"/>
                        </a:rPr>
                        <a:t> if the business start up in depressed  areas of high unemployment.</a:t>
                      </a:r>
                      <a:endParaRPr kumimoji="0" lang="en-US" sz="2000" b="0" kern="1200" dirty="0">
                        <a:solidFill>
                          <a:schemeClr val="tx1"/>
                        </a:solidFill>
                        <a:latin typeface="Calibri" panose="020F0502020204030204" pitchFamily="34" charset="0"/>
                        <a:ea typeface="+mn-ea"/>
                        <a:cs typeface="+mn-cs"/>
                      </a:endParaRPr>
                    </a:p>
                  </a:txBody>
                  <a:tcPr/>
                </a:tc>
              </a:tr>
              <a:tr h="230912">
                <a:tc>
                  <a:txBody>
                    <a:bodyPr/>
                    <a:lstStyle/>
                    <a:p>
                      <a:pPr marL="171450" indent="-171450" algn="l">
                        <a:buFont typeface="Arial" panose="020B0604020202020204" pitchFamily="34" charset="0"/>
                        <a:buChar char="•"/>
                      </a:pPr>
                      <a:r>
                        <a:rPr kumimoji="0" lang="en-US" sz="2000" b="1" kern="1200" dirty="0" smtClean="0">
                          <a:solidFill>
                            <a:schemeClr val="tx1"/>
                          </a:solidFill>
                          <a:latin typeface="Calibri" panose="020F0502020204030204" pitchFamily="34" charset="0"/>
                          <a:ea typeface="+mn-ea"/>
                          <a:cs typeface="+mn-cs"/>
                        </a:rPr>
                        <a:t>Labour</a:t>
                      </a:r>
                      <a:endParaRPr kumimoji="0" lang="en-US" sz="2000" b="1" kern="1200" dirty="0">
                        <a:solidFill>
                          <a:schemeClr val="tx1"/>
                        </a:solidFill>
                        <a:latin typeface="Calibri" panose="020F0502020204030204" pitchFamily="34" charset="0"/>
                        <a:ea typeface="+mn-ea"/>
                        <a:cs typeface="+mn-cs"/>
                      </a:endParaRPr>
                    </a:p>
                  </a:txBody>
                  <a:tcPr/>
                </a:tc>
                <a:tc>
                  <a:txBody>
                    <a:bodyPr/>
                    <a:lstStyle/>
                    <a:p>
                      <a:pPr algn="l"/>
                      <a:r>
                        <a:rPr kumimoji="0" lang="en-US" sz="2000" b="0" kern="1200" dirty="0" smtClean="0">
                          <a:solidFill>
                            <a:schemeClr val="tx1"/>
                          </a:solidFill>
                          <a:latin typeface="Calibri" panose="020F0502020204030204" pitchFamily="34" charset="0"/>
                          <a:ea typeface="+mn-ea"/>
                          <a:cs typeface="+mn-cs"/>
                        </a:rPr>
                        <a:t>Grants to small businesses to train employees and help increase their productivity.</a:t>
                      </a:r>
                      <a:endParaRPr kumimoji="0" lang="en-US" sz="2000" b="0" kern="1200" dirty="0">
                        <a:solidFill>
                          <a:schemeClr val="tx1"/>
                        </a:solidFill>
                        <a:latin typeface="Calibri" panose="020F0502020204030204" pitchFamily="34" charset="0"/>
                        <a:ea typeface="+mn-ea"/>
                        <a:cs typeface="+mn-cs"/>
                      </a:endParaRPr>
                    </a:p>
                  </a:txBody>
                  <a:tcPr/>
                </a:tc>
              </a:tr>
              <a:tr h="365760">
                <a:tc>
                  <a:txBody>
                    <a:bodyPr/>
                    <a:lstStyle/>
                    <a:p>
                      <a:pPr marL="171450" indent="-171450" algn="l">
                        <a:buFont typeface="Arial" panose="020B0604020202020204" pitchFamily="34" charset="0"/>
                        <a:buChar char="•"/>
                      </a:pPr>
                      <a:r>
                        <a:rPr kumimoji="0" lang="en-US" sz="2000" b="1" kern="1200" dirty="0" smtClean="0">
                          <a:solidFill>
                            <a:schemeClr val="tx1"/>
                          </a:solidFill>
                          <a:latin typeface="Calibri" panose="020F0502020204030204" pitchFamily="34" charset="0"/>
                          <a:ea typeface="+mn-ea"/>
                          <a:cs typeface="+mn-cs"/>
                        </a:rPr>
                        <a:t>Research</a:t>
                      </a:r>
                      <a:endParaRPr kumimoji="0" lang="en-US" sz="2000" b="1" kern="1200" dirty="0">
                        <a:solidFill>
                          <a:schemeClr val="tx1"/>
                        </a:solidFill>
                        <a:latin typeface="Calibri" panose="020F0502020204030204" pitchFamily="34" charset="0"/>
                        <a:ea typeface="+mn-ea"/>
                        <a:cs typeface="+mn-cs"/>
                      </a:endParaRPr>
                    </a:p>
                  </a:txBody>
                  <a:tcPr/>
                </a:tc>
                <a:tc>
                  <a:txBody>
                    <a:bodyPr/>
                    <a:lstStyle/>
                    <a:p>
                      <a:pPr algn="l"/>
                      <a:r>
                        <a:rPr kumimoji="0" lang="en-US" sz="2000" b="0" kern="1200" dirty="0" smtClean="0">
                          <a:solidFill>
                            <a:schemeClr val="tx1"/>
                          </a:solidFill>
                          <a:latin typeface="Calibri" panose="020F0502020204030204" pitchFamily="34" charset="0"/>
                          <a:ea typeface="+mn-ea"/>
                          <a:cs typeface="+mn-cs"/>
                        </a:rPr>
                        <a:t>Encouraging universities to make their research facilities</a:t>
                      </a:r>
                      <a:r>
                        <a:rPr kumimoji="0" lang="en-US" sz="2000" b="0" kern="1200" baseline="0" dirty="0" smtClean="0">
                          <a:solidFill>
                            <a:schemeClr val="tx1"/>
                          </a:solidFill>
                          <a:latin typeface="Calibri" panose="020F0502020204030204" pitchFamily="34" charset="0"/>
                          <a:ea typeface="+mn-ea"/>
                          <a:cs typeface="+mn-cs"/>
                        </a:rPr>
                        <a:t> available to new business entrepreneurs.</a:t>
                      </a:r>
                      <a:endParaRPr kumimoji="0" lang="en-US" sz="2000" b="0" kern="1200" dirty="0">
                        <a:solidFill>
                          <a:schemeClr val="tx1"/>
                        </a:solidFill>
                        <a:latin typeface="Calibri" panose="020F0502020204030204" pitchFamily="34" charset="0"/>
                        <a:ea typeface="+mn-ea"/>
                        <a:cs typeface="+mn-cs"/>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97965431"/>
              </p:ext>
            </p:extLst>
          </p:nvPr>
        </p:nvGraphicFramePr>
        <p:xfrm>
          <a:off x="6876256" y="1124744"/>
          <a:ext cx="1944216" cy="5466349"/>
        </p:xfrm>
        <a:graphic>
          <a:graphicData uri="http://schemas.openxmlformats.org/drawingml/2006/table">
            <a:tbl>
              <a:tblPr firstRow="1" firstCol="1" lastRow="1" lastCol="1" bandRow="1" bandCol="1">
                <a:tableStyleId>{2D5ABB26-0587-4C30-8999-92F81FD0307C}</a:tableStyleId>
              </a:tblPr>
              <a:tblGrid>
                <a:gridCol w="1944216"/>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most have come from humble beginnings.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216038"/>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000" dirty="0"/>
              <a:t>1.3.1 – Business Plans – Purpose and Function</a:t>
            </a:r>
            <a:endParaRPr lang="en-ZA" sz="3000" dirty="0">
              <a:ea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764791248"/>
              </p:ext>
            </p:extLst>
          </p:nvPr>
        </p:nvGraphicFramePr>
        <p:xfrm>
          <a:off x="6876256" y="1124744"/>
          <a:ext cx="1944217" cy="541458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7"/>
              </a:tblGrid>
              <a:tr h="458541">
                <a:tc>
                  <a:txBody>
                    <a:bodyPr/>
                    <a:lstStyle/>
                    <a:p>
                      <a:pPr>
                        <a:spcAft>
                          <a:spcPts val="0"/>
                        </a:spcAft>
                      </a:pPr>
                      <a:endParaRPr lang="en-GB" sz="15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580" baseline="0" dirty="0" smtClean="0">
                          <a:solidFill>
                            <a:srgbClr val="FF0000"/>
                          </a:solidFill>
                          <a:effectLst/>
                          <a:latin typeface="Arial" pitchFamily="34" charset="0"/>
                          <a:ea typeface="Times New Roman"/>
                          <a:cs typeface="Arial" pitchFamily="34" charset="0"/>
                        </a:rPr>
                        <a:t>Limit the risks and formulate </a:t>
                      </a:r>
                      <a:r>
                        <a:rPr lang="en-GB" sz="1580" baseline="0" dirty="0" err="1" smtClean="0">
                          <a:solidFill>
                            <a:srgbClr val="FF0000"/>
                          </a:solidFill>
                          <a:effectLst/>
                          <a:latin typeface="Arial" pitchFamily="34" charset="0"/>
                          <a:ea typeface="Times New Roman"/>
                          <a:cs typeface="Arial" pitchFamily="34" charset="0"/>
                        </a:rPr>
                        <a:t>costings</a:t>
                      </a:r>
                      <a:endParaRPr lang="en-GB" sz="158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80" baseline="0" dirty="0" smtClean="0">
                          <a:solidFill>
                            <a:schemeClr val="tx1"/>
                          </a:solidFill>
                          <a:effectLst/>
                          <a:latin typeface="Arial" pitchFamily="34" charset="0"/>
                          <a:ea typeface="Times New Roman"/>
                          <a:cs typeface="Arial" pitchFamily="34" charset="0"/>
                        </a:rPr>
                        <a:t>Work out loan rates and borrowing limits</a:t>
                      </a:r>
                    </a:p>
                    <a:p>
                      <a:pPr marL="177800" indent="-177800" algn="l">
                        <a:spcAft>
                          <a:spcPts val="600"/>
                        </a:spcAft>
                        <a:buFontTx/>
                        <a:buBlip>
                          <a:blip r:embed="rId3"/>
                        </a:buBlip>
                      </a:pPr>
                      <a:r>
                        <a:rPr lang="en-GB" sz="1580" baseline="0" dirty="0" smtClean="0">
                          <a:solidFill>
                            <a:srgbClr val="FF0000"/>
                          </a:solidFill>
                          <a:effectLst/>
                          <a:latin typeface="Arial" pitchFamily="34" charset="0"/>
                          <a:ea typeface="Times New Roman"/>
                          <a:cs typeface="Arial" pitchFamily="34" charset="0"/>
                        </a:rPr>
                        <a:t>To involve the banks in the future success of the business</a:t>
                      </a:r>
                    </a:p>
                    <a:p>
                      <a:pPr marL="177800" indent="-177800" algn="l">
                        <a:spcAft>
                          <a:spcPts val="600"/>
                        </a:spcAft>
                        <a:buFontTx/>
                        <a:buBlip>
                          <a:blip r:embed="rId3"/>
                        </a:buBlip>
                      </a:pPr>
                      <a:r>
                        <a:rPr lang="en-GB" sz="1580" baseline="0" dirty="0" smtClean="0">
                          <a:solidFill>
                            <a:schemeClr val="tx1"/>
                          </a:solidFill>
                          <a:effectLst/>
                          <a:latin typeface="Arial" pitchFamily="34" charset="0"/>
                          <a:ea typeface="Times New Roman"/>
                          <a:cs typeface="Arial" pitchFamily="34" charset="0"/>
                        </a:rPr>
                        <a:t>To generate business partners</a:t>
                      </a:r>
                    </a:p>
                    <a:p>
                      <a:pPr marL="177800" indent="-177800" algn="l">
                        <a:spcAft>
                          <a:spcPts val="600"/>
                        </a:spcAft>
                        <a:buFontTx/>
                        <a:buBlip>
                          <a:blip r:embed="rId3"/>
                        </a:buBlip>
                      </a:pPr>
                      <a:r>
                        <a:rPr lang="en-GB" sz="1580" baseline="0" dirty="0" smtClean="0">
                          <a:solidFill>
                            <a:srgbClr val="FF0000"/>
                          </a:solidFill>
                          <a:effectLst/>
                          <a:latin typeface="Arial" pitchFamily="34" charset="0"/>
                          <a:ea typeface="Times New Roman"/>
                          <a:cs typeface="Arial" pitchFamily="34" charset="0"/>
                        </a:rPr>
                        <a:t>To calculate funding and profits</a:t>
                      </a:r>
                    </a:p>
                    <a:p>
                      <a:pPr marL="177800" indent="-177800" algn="l">
                        <a:spcAft>
                          <a:spcPts val="600"/>
                        </a:spcAft>
                        <a:buFontTx/>
                        <a:buBlip>
                          <a:blip r:embed="rId3"/>
                        </a:buBlip>
                      </a:pPr>
                      <a:r>
                        <a:rPr lang="en-GB" sz="1580" baseline="0" dirty="0" smtClean="0">
                          <a:solidFill>
                            <a:schemeClr val="tx1"/>
                          </a:solidFill>
                          <a:effectLst/>
                          <a:latin typeface="Arial" pitchFamily="34" charset="0"/>
                          <a:ea typeface="Times New Roman"/>
                          <a:cs typeface="Arial" pitchFamily="34" charset="0"/>
                        </a:rPr>
                        <a:t>The make or break of a business start-up before investment takes place.</a:t>
                      </a:r>
                      <a:endParaRPr lang="en-GB" sz="158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96752"/>
            <a:ext cx="1757271" cy="36010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78743"/>
            <a:ext cx="6480398" cy="5359929"/>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630" b="1" dirty="0" smtClean="0">
                <a:latin typeface="Calibri" panose="020F0502020204030204" pitchFamily="34" charset="0"/>
              </a:rPr>
              <a:t>How a business Plan assists entrepreneurs.</a:t>
            </a:r>
          </a:p>
          <a:p>
            <a:pPr marL="285750" indent="-285750">
              <a:buClr>
                <a:srgbClr val="00B050"/>
              </a:buClr>
              <a:buFont typeface="Wingdings 3" panose="05040102010807070707" pitchFamily="18" charset="2"/>
              <a:buChar char=""/>
            </a:pPr>
            <a:r>
              <a:rPr lang="en-GB" sz="1630" dirty="0" smtClean="0">
                <a:latin typeface="Calibri" panose="020F0502020204030204" pitchFamily="34" charset="0"/>
              </a:rPr>
              <a:t>A bank will almost certainly ask an entrepreneur for a </a:t>
            </a:r>
            <a:r>
              <a:rPr lang="en-GB" sz="1630" b="1" dirty="0" smtClean="0">
                <a:solidFill>
                  <a:srgbClr val="FF0000"/>
                </a:solidFill>
                <a:latin typeface="Calibri" panose="020F0502020204030204" pitchFamily="34" charset="0"/>
              </a:rPr>
              <a:t>business plan </a:t>
            </a:r>
            <a:r>
              <a:rPr lang="en-GB" sz="1630" dirty="0" smtClean="0">
                <a:latin typeface="Calibri" panose="020F0502020204030204" pitchFamily="34" charset="0"/>
              </a:rPr>
              <a:t>before agreeing to a loan or overdraft to help finance the new business.</a:t>
            </a:r>
          </a:p>
          <a:p>
            <a:pPr marL="285750" indent="-285750">
              <a:buClr>
                <a:srgbClr val="00B050"/>
              </a:buClr>
              <a:buFont typeface="Wingdings 3" panose="05040102010807070707" pitchFamily="18" charset="2"/>
              <a:buChar char=""/>
            </a:pPr>
            <a:r>
              <a:rPr lang="en-GB" sz="1630" dirty="0" smtClean="0">
                <a:latin typeface="Calibri" panose="020F0502020204030204" pitchFamily="34" charset="0"/>
              </a:rPr>
              <a:t>By completing a business plan (usually a ready printed form to fill out from the bank) the entrepreneur is forced to think ahead and plan carefully for the first few years. The entrepreneur will have to consider:</a:t>
            </a:r>
          </a:p>
          <a:p>
            <a:pPr marL="515938" lvl="1" indent="-234950">
              <a:buClr>
                <a:srgbClr val="00B050"/>
              </a:buClr>
              <a:buFont typeface="Arial" panose="020B0604020202020204" pitchFamily="34" charset="0"/>
              <a:buChar char="•"/>
            </a:pPr>
            <a:r>
              <a:rPr lang="en-GB" sz="1630" dirty="0" smtClean="0">
                <a:latin typeface="Calibri" panose="020F0502020204030204" pitchFamily="34" charset="0"/>
              </a:rPr>
              <a:t>What products or services do I intent to provide and which consumers am I ‘aiming at’.</a:t>
            </a:r>
          </a:p>
          <a:p>
            <a:pPr marL="515938" lvl="1" indent="-234950">
              <a:buClr>
                <a:srgbClr val="00B050"/>
              </a:buClr>
              <a:buFont typeface="Arial" panose="020B0604020202020204" pitchFamily="34" charset="0"/>
              <a:buChar char="•"/>
            </a:pPr>
            <a:r>
              <a:rPr lang="en-GB" sz="1630" dirty="0" smtClean="0">
                <a:latin typeface="Calibri" panose="020F0502020204030204" pitchFamily="34" charset="0"/>
              </a:rPr>
              <a:t>What will be my main costs and will enough products be sold to pay for them?</a:t>
            </a:r>
          </a:p>
          <a:p>
            <a:pPr marL="515938" lvl="1" indent="-234950">
              <a:buClr>
                <a:srgbClr val="00B050"/>
              </a:buClr>
              <a:buFont typeface="Arial" panose="020B0604020202020204" pitchFamily="34" charset="0"/>
              <a:buChar char="•"/>
            </a:pPr>
            <a:r>
              <a:rPr lang="en-GB" sz="1630" dirty="0" smtClean="0">
                <a:latin typeface="Calibri" panose="020F0502020204030204" pitchFamily="34" charset="0"/>
              </a:rPr>
              <a:t>Where will the company be located?</a:t>
            </a:r>
          </a:p>
          <a:p>
            <a:pPr marL="515938" lvl="1" indent="-234950">
              <a:buClr>
                <a:srgbClr val="00B050"/>
              </a:buClr>
              <a:buFont typeface="Arial" panose="020B0604020202020204" pitchFamily="34" charset="0"/>
              <a:buChar char="•"/>
            </a:pPr>
            <a:r>
              <a:rPr lang="en-GB" sz="1630" dirty="0" smtClean="0">
                <a:latin typeface="Calibri" panose="020F0502020204030204" pitchFamily="34" charset="0"/>
              </a:rPr>
              <a:t>What machinery and how many staff will be required?</a:t>
            </a:r>
          </a:p>
          <a:p>
            <a:pPr marL="285750" indent="-285750">
              <a:buClr>
                <a:srgbClr val="00B050"/>
              </a:buClr>
              <a:buFont typeface="Wingdings 3" panose="05040102010807070707" pitchFamily="18" charset="2"/>
              <a:buChar char=""/>
            </a:pPr>
            <a:r>
              <a:rPr lang="en-GB" sz="1630" dirty="0" smtClean="0">
                <a:latin typeface="Calibri" panose="020F0502020204030204" pitchFamily="34" charset="0"/>
              </a:rPr>
              <a:t>Without this detailed plan the bank will be reluctant to lend money to the business because the owners cannot show that they have thought seriously about the future and planned to met the challenges. Even with a detailed plan the bank still may not offer a loan if the manager believes the plan is not good enough (e.g. poorly focussed cash-flow predictions).</a:t>
            </a:r>
          </a:p>
          <a:p>
            <a:pPr marL="285750" indent="-285750">
              <a:buClr>
                <a:srgbClr val="00B050"/>
              </a:buClr>
              <a:buFont typeface="Wingdings 3" panose="05040102010807070707" pitchFamily="18" charset="2"/>
              <a:buChar char=""/>
            </a:pPr>
            <a:r>
              <a:rPr lang="en-GB" sz="1630" dirty="0" smtClean="0">
                <a:latin typeface="Calibri" panose="020F0502020204030204" pitchFamily="34" charset="0"/>
              </a:rPr>
              <a:t>The next slide shows a business plan by 2 entrepreneurs wanting to open a pizza takeaway restaurant.</a:t>
            </a:r>
          </a:p>
        </p:txBody>
      </p:sp>
    </p:spTree>
    <p:extLst>
      <p:ext uri="{BB962C8B-B14F-4D97-AF65-F5344CB8AC3E}">
        <p14:creationId xmlns:p14="http://schemas.microsoft.com/office/powerpoint/2010/main" val="178959522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500" dirty="0"/>
              <a:t>1.3.1 – Enterprise and Entrepreneurship</a:t>
            </a:r>
            <a:endParaRPr lang="en-GB" sz="3500" b="1" dirty="0" smtClean="0"/>
          </a:p>
        </p:txBody>
      </p:sp>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1.3.1</a:t>
            </a:r>
            <a:r>
              <a:rPr lang="en-GB" sz="2000" dirty="0" smtClean="0"/>
              <a:t> </a:t>
            </a:r>
            <a:r>
              <a:rPr lang="en-GB" sz="2000" dirty="0"/>
              <a:t>– </a:t>
            </a:r>
            <a:r>
              <a:rPr lang="en-GB" sz="2000" b="1" dirty="0" smtClean="0">
                <a:latin typeface="Calibri" panose="020F0502020204030204" pitchFamily="34" charset="0"/>
              </a:rPr>
              <a:t>Business Plans – Case Study – Business Plan for Pizza Place Ltd.</a:t>
            </a:r>
            <a:endParaRPr lang="en-ZA" sz="2000" b="1" dirty="0">
              <a:latin typeface="Calibri" pitchFamily="34" charset="0"/>
              <a:ea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79165531"/>
              </p:ext>
            </p:extLst>
          </p:nvPr>
        </p:nvGraphicFramePr>
        <p:xfrm>
          <a:off x="323528" y="1704424"/>
          <a:ext cx="6408712" cy="4754880"/>
        </p:xfrm>
        <a:graphic>
          <a:graphicData uri="http://schemas.openxmlformats.org/drawingml/2006/table">
            <a:tbl>
              <a:tblPr firstRow="1" bandRow="1">
                <a:tableStyleId>{5C22544A-7EE6-4342-B048-85BDC9FD1C3A}</a:tableStyleId>
              </a:tblPr>
              <a:tblGrid>
                <a:gridCol w="1800200"/>
                <a:gridCol w="4608512"/>
              </a:tblGrid>
              <a:tr h="254519">
                <a:tc>
                  <a:txBody>
                    <a:bodyPr/>
                    <a:lstStyle/>
                    <a:p>
                      <a:r>
                        <a:rPr lang="en-US" sz="1400" dirty="0" smtClean="0">
                          <a:latin typeface="Calibri" panose="020F0502020204030204" pitchFamily="34" charset="0"/>
                        </a:rPr>
                        <a:t>Name of Business</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Pizza Place Ltd.</a:t>
                      </a:r>
                      <a:endParaRPr lang="en-US" sz="1400" dirty="0">
                        <a:latin typeface="Calibri" panose="020F0502020204030204" pitchFamily="34" charset="0"/>
                      </a:endParaRPr>
                    </a:p>
                  </a:txBody>
                  <a:tcPr/>
                </a:tc>
              </a:tr>
              <a:tr h="254519">
                <a:tc>
                  <a:txBody>
                    <a:bodyPr/>
                    <a:lstStyle/>
                    <a:p>
                      <a:r>
                        <a:rPr lang="en-US" sz="1400" dirty="0" smtClean="0">
                          <a:latin typeface="Calibri" panose="020F0502020204030204" pitchFamily="34" charset="0"/>
                        </a:rPr>
                        <a:t>Type</a:t>
                      </a:r>
                      <a:r>
                        <a:rPr lang="en-US" sz="1400" baseline="0" dirty="0" smtClean="0">
                          <a:latin typeface="Calibri" panose="020F0502020204030204" pitchFamily="34" charset="0"/>
                        </a:rPr>
                        <a:t> of Organisation</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Private Limited Company</a:t>
                      </a:r>
                      <a:endParaRPr lang="en-US" sz="1400" dirty="0">
                        <a:latin typeface="Calibri" panose="020F0502020204030204" pitchFamily="34" charset="0"/>
                      </a:endParaRPr>
                    </a:p>
                  </a:txBody>
                  <a:tcPr/>
                </a:tc>
              </a:tr>
              <a:tr h="254519">
                <a:tc>
                  <a:txBody>
                    <a:bodyPr/>
                    <a:lstStyle/>
                    <a:p>
                      <a:r>
                        <a:rPr lang="en-US" sz="1400" dirty="0" smtClean="0">
                          <a:latin typeface="Calibri" panose="020F0502020204030204" pitchFamily="34" charset="0"/>
                        </a:rPr>
                        <a:t>Business Aim</a:t>
                      </a:r>
                      <a:endParaRPr lang="en-US" sz="1400" dirty="0">
                        <a:latin typeface="Calibri" panose="020F0502020204030204" pitchFamily="34" charset="0"/>
                      </a:endParaRPr>
                    </a:p>
                  </a:txBody>
                  <a:tcPr/>
                </a:tc>
                <a:tc>
                  <a:txBody>
                    <a:bodyPr/>
                    <a:lstStyle/>
                    <a:p>
                      <a:r>
                        <a:rPr lang="en-US" sz="1400" dirty="0" smtClean="0">
                          <a:latin typeface="Calibri" panose="020F0502020204030204" pitchFamily="34" charset="0"/>
                        </a:rPr>
                        <a:t>To provide</a:t>
                      </a:r>
                      <a:r>
                        <a:rPr lang="en-US" sz="1400" baseline="0" dirty="0" smtClean="0">
                          <a:latin typeface="Calibri" panose="020F0502020204030204" pitchFamily="34" charset="0"/>
                        </a:rPr>
                        <a:t> a high class takeaway pizza service including some delivery.</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Product</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High-quality home cooked pizzas.</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Price</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Average price of $5 (36LE) with $1 (7.2LE)</a:t>
                      </a:r>
                      <a:r>
                        <a:rPr lang="en-US" sz="1400" baseline="0" dirty="0" smtClean="0">
                          <a:latin typeface="Calibri" panose="020F0502020204030204" pitchFamily="34" charset="0"/>
                        </a:rPr>
                        <a:t> </a:t>
                      </a:r>
                      <a:r>
                        <a:rPr lang="en-US" sz="1400" dirty="0" smtClean="0">
                          <a:latin typeface="Calibri" panose="020F0502020204030204" pitchFamily="34" charset="0"/>
                        </a:rPr>
                        <a:t>delivery charge</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Market</a:t>
                      </a:r>
                      <a:r>
                        <a:rPr lang="en-US" sz="1400" b="1" baseline="0" dirty="0" smtClean="0">
                          <a:latin typeface="Calibri" panose="020F0502020204030204" pitchFamily="34" charset="0"/>
                        </a:rPr>
                        <a:t> Aimed For</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Young People and Families</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Market Research</a:t>
                      </a:r>
                      <a:r>
                        <a:rPr lang="en-US" sz="1400" b="1" baseline="0" dirty="0" smtClean="0">
                          <a:latin typeface="Calibri" panose="020F0502020204030204" pitchFamily="34" charset="0"/>
                        </a:rPr>
                        <a:t> undertaken and the results</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Research in the area conducted</a:t>
                      </a:r>
                      <a:r>
                        <a:rPr lang="en-US" sz="1400" baseline="0" dirty="0" smtClean="0">
                          <a:latin typeface="Calibri" panose="020F0502020204030204" pitchFamily="34" charset="0"/>
                        </a:rPr>
                        <a:t> using questionnaires.</a:t>
                      </a:r>
                    </a:p>
                    <a:p>
                      <a:r>
                        <a:rPr lang="en-US" sz="1400" baseline="0" dirty="0" smtClean="0">
                          <a:latin typeface="Calibri" panose="020F0502020204030204" pitchFamily="34" charset="0"/>
                        </a:rPr>
                        <a:t>Also, research into national trends in takeaway sales and local competitors.</a:t>
                      </a:r>
                    </a:p>
                    <a:p>
                      <a:r>
                        <a:rPr lang="en-US" sz="1400" baseline="0" dirty="0" smtClean="0">
                          <a:latin typeface="Calibri" panose="020F0502020204030204" pitchFamily="34" charset="0"/>
                        </a:rPr>
                        <a:t>Results of all research in the appendix to this plan.</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Human Resources plan</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Two staff (the business owners) to be the only staff</a:t>
                      </a:r>
                      <a:r>
                        <a:rPr lang="en-US" sz="1400" baseline="0" dirty="0" smtClean="0">
                          <a:latin typeface="Calibri" panose="020F0502020204030204" pitchFamily="34" charset="0"/>
                        </a:rPr>
                        <a:t> employed initially.</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Details of Business Owners</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Peter Yang – chef 15 years’ experience</a:t>
                      </a:r>
                    </a:p>
                    <a:p>
                      <a:r>
                        <a:rPr lang="en-US" sz="1400" dirty="0" smtClean="0">
                          <a:latin typeface="Calibri" panose="020F0502020204030204" pitchFamily="34" charset="0"/>
                        </a:rPr>
                        <a:t>Sabrina </a:t>
                      </a:r>
                      <a:r>
                        <a:rPr lang="en-US" sz="1400" dirty="0" err="1" smtClean="0">
                          <a:latin typeface="Calibri" panose="020F0502020204030204" pitchFamily="34" charset="0"/>
                        </a:rPr>
                        <a:t>Hsui</a:t>
                      </a:r>
                      <a:r>
                        <a:rPr lang="en-US" sz="1400" dirty="0" smtClean="0">
                          <a:latin typeface="Calibri" panose="020F0502020204030204" pitchFamily="34" charset="0"/>
                        </a:rPr>
                        <a:t> – deputy manager of a</a:t>
                      </a:r>
                      <a:r>
                        <a:rPr lang="en-US" sz="1400" baseline="0" dirty="0" smtClean="0">
                          <a:latin typeface="Calibri" panose="020F0502020204030204" pitchFamily="34" charset="0"/>
                        </a:rPr>
                        <a:t> </a:t>
                      </a:r>
                      <a:r>
                        <a:rPr lang="en-US" sz="1400" dirty="0" smtClean="0">
                          <a:latin typeface="Calibri" panose="020F0502020204030204" pitchFamily="34" charset="0"/>
                        </a:rPr>
                        <a:t>restaurant for 3 years.</a:t>
                      </a:r>
                      <a:endParaRPr lang="en-US" sz="1400" dirty="0">
                        <a:latin typeface="Calibri" panose="020F0502020204030204" pitchFamily="34" charset="0"/>
                      </a:endParaRPr>
                    </a:p>
                  </a:txBody>
                  <a:tcPr/>
                </a:tc>
              </a:tr>
              <a:tr h="254519">
                <a:tc>
                  <a:txBody>
                    <a:bodyPr/>
                    <a:lstStyle/>
                    <a:p>
                      <a:r>
                        <a:rPr lang="en-US" sz="1400" b="1" dirty="0" smtClean="0">
                          <a:latin typeface="Calibri" panose="020F0502020204030204" pitchFamily="34" charset="0"/>
                        </a:rPr>
                        <a:t>Production details and business costs</a:t>
                      </a:r>
                      <a:endParaRPr lang="en-US" sz="1400" b="1" dirty="0">
                        <a:latin typeface="Calibri" panose="020F0502020204030204" pitchFamily="34" charset="0"/>
                      </a:endParaRPr>
                    </a:p>
                  </a:txBody>
                  <a:tcPr/>
                </a:tc>
                <a:tc>
                  <a:txBody>
                    <a:bodyPr/>
                    <a:lstStyle/>
                    <a:p>
                      <a:r>
                        <a:rPr lang="en-US" sz="1400" dirty="0" smtClean="0">
                          <a:latin typeface="Calibri" panose="020F0502020204030204" pitchFamily="34" charset="0"/>
                        </a:rPr>
                        <a:t>Main Suppliers – P&amp;P Wholesalers</a:t>
                      </a:r>
                    </a:p>
                    <a:p>
                      <a:r>
                        <a:rPr lang="en-US" sz="1400" dirty="0" smtClean="0">
                          <a:latin typeface="Calibri" panose="020F0502020204030204" pitchFamily="34" charset="0"/>
                        </a:rPr>
                        <a:t>Fixed Costs</a:t>
                      </a:r>
                      <a:r>
                        <a:rPr lang="en-US" sz="1400" baseline="0" dirty="0" smtClean="0">
                          <a:latin typeface="Calibri" panose="020F0502020204030204" pitchFamily="34" charset="0"/>
                        </a:rPr>
                        <a:t> of Business - $50,000 per year</a:t>
                      </a:r>
                    </a:p>
                    <a:p>
                      <a:r>
                        <a:rPr lang="en-US" sz="1400" baseline="0" dirty="0" smtClean="0">
                          <a:latin typeface="Calibri" panose="020F0502020204030204" pitchFamily="34" charset="0"/>
                        </a:rPr>
                        <a:t>Variable Costs – approximately $1 per unit sold.</a:t>
                      </a:r>
                      <a:endParaRPr lang="en-US" sz="1400" dirty="0">
                        <a:latin typeface="Calibri" panose="020F0502020204030204" pitchFamily="34" charset="0"/>
                      </a:endParaRPr>
                    </a:p>
                  </a:txBody>
                  <a:tcPr/>
                </a:tc>
              </a:tr>
            </a:tbl>
          </a:graphicData>
        </a:graphic>
      </p:graphicFrame>
      <p:sp>
        <p:nvSpPr>
          <p:cNvPr id="9" name="TextBox 8">
            <a:hlinkClick r:id="rId3" action="ppaction://hlinkfile"/>
          </p:cNvPr>
          <p:cNvSpPr txBox="1"/>
          <p:nvPr/>
        </p:nvSpPr>
        <p:spPr>
          <a:xfrm>
            <a:off x="6300192" y="5805264"/>
            <a:ext cx="432048" cy="707886"/>
          </a:xfrm>
          <a:prstGeom prst="rect">
            <a:avLst/>
          </a:prstGeom>
          <a:noFill/>
        </p:spPr>
        <p:txBody>
          <a:bodyPr wrap="square" rtlCol="0">
            <a:spAutoFit/>
          </a:bodyPr>
          <a:lstStyle/>
          <a:p>
            <a:r>
              <a:rPr lang="en-US" sz="4000" b="1" dirty="0" smtClean="0">
                <a:solidFill>
                  <a:srgbClr val="FF0000"/>
                </a:solidFill>
              </a:rPr>
              <a:t>?</a:t>
            </a:r>
            <a:endParaRPr lang="en-US" b="1" dirty="0">
              <a:solidFill>
                <a:srgbClr val="FF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74973805"/>
              </p:ext>
            </p:extLst>
          </p:nvPr>
        </p:nvGraphicFramePr>
        <p:xfrm>
          <a:off x="6876256" y="1124744"/>
          <a:ext cx="1944217" cy="541458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7"/>
              </a:tblGrid>
              <a:tr h="458541">
                <a:tc>
                  <a:txBody>
                    <a:bodyPr/>
                    <a:lstStyle/>
                    <a:p>
                      <a:pPr>
                        <a:spcAft>
                          <a:spcPts val="0"/>
                        </a:spcAft>
                      </a:pPr>
                      <a:endParaRPr lang="en-GB" sz="15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Limit the risks and formulate </a:t>
                      </a:r>
                      <a:r>
                        <a:rPr lang="en-GB" sz="1580" baseline="0" dirty="0" err="1" smtClean="0">
                          <a:solidFill>
                            <a:srgbClr val="FF0000"/>
                          </a:solidFill>
                          <a:effectLst/>
                          <a:latin typeface="Arial" pitchFamily="34" charset="0"/>
                          <a:ea typeface="Times New Roman"/>
                          <a:cs typeface="Arial" pitchFamily="34" charset="0"/>
                        </a:rPr>
                        <a:t>costings</a:t>
                      </a:r>
                      <a:endParaRPr lang="en-GB" sz="158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Work out loan rates and borrowing limits</a:t>
                      </a:r>
                    </a:p>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To involve the banks in the future success of the business</a:t>
                      </a: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To generate business partners</a:t>
                      </a:r>
                    </a:p>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To calculate funding and profits</a:t>
                      </a: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The make or break of a business start-up before investment takes place.</a:t>
                      </a:r>
                      <a:endParaRPr lang="en-GB" sz="158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91193" y="1196752"/>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77277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700" dirty="0"/>
              <a:t>1.3.1 – Business Plans – Case Study </a:t>
            </a:r>
            <a:r>
              <a:rPr lang="en-GB" sz="2700" dirty="0" smtClean="0"/>
              <a:t>– Pizza </a:t>
            </a:r>
            <a:r>
              <a:rPr lang="en-GB" sz="2700" dirty="0"/>
              <a:t>Place Ltd.</a:t>
            </a:r>
            <a:endParaRPr lang="en-ZA" sz="2700" dirty="0">
              <a:ea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76715014"/>
              </p:ext>
            </p:extLst>
          </p:nvPr>
        </p:nvGraphicFramePr>
        <p:xfrm>
          <a:off x="323528" y="1202392"/>
          <a:ext cx="6408712" cy="5394960"/>
        </p:xfrm>
        <a:graphic>
          <a:graphicData uri="http://schemas.openxmlformats.org/drawingml/2006/table">
            <a:tbl>
              <a:tblPr firstRow="1" bandRow="1">
                <a:tableStyleId>{5C22544A-7EE6-4342-B048-85BDC9FD1C3A}</a:tableStyleId>
              </a:tblPr>
              <a:tblGrid>
                <a:gridCol w="1224136"/>
                <a:gridCol w="5184576"/>
              </a:tblGrid>
              <a:tr h="652492">
                <a:tc>
                  <a:txBody>
                    <a:bodyPr/>
                    <a:lstStyle/>
                    <a:p>
                      <a:r>
                        <a:rPr lang="en-US" sz="1800" b="1" dirty="0" smtClean="0">
                          <a:latin typeface="Calibri" panose="020F0502020204030204" pitchFamily="34" charset="0"/>
                        </a:rPr>
                        <a:t>Location of Business</a:t>
                      </a:r>
                      <a:endParaRPr lang="en-US" sz="1800" b="1" dirty="0">
                        <a:latin typeface="Calibri" panose="020F0502020204030204" pitchFamily="34" charset="0"/>
                      </a:endParaRPr>
                    </a:p>
                  </a:txBody>
                  <a:tcPr/>
                </a:tc>
                <a:tc>
                  <a:txBody>
                    <a:bodyPr/>
                    <a:lstStyle/>
                    <a:p>
                      <a:r>
                        <a:rPr lang="en-US" sz="1800" dirty="0" smtClean="0">
                          <a:latin typeface="Calibri" panose="020F0502020204030204" pitchFamily="34" charset="0"/>
                        </a:rPr>
                        <a:t>Site in Shopping street (Suez Avenue)</a:t>
                      </a:r>
                      <a:r>
                        <a:rPr lang="en-US" sz="1800" baseline="0" dirty="0" smtClean="0">
                          <a:latin typeface="Calibri" panose="020F0502020204030204" pitchFamily="34" charset="0"/>
                        </a:rPr>
                        <a:t> j</a:t>
                      </a:r>
                      <a:r>
                        <a:rPr lang="en-US" sz="1800" dirty="0" smtClean="0">
                          <a:latin typeface="Calibri" panose="020F0502020204030204" pitchFamily="34" charset="0"/>
                        </a:rPr>
                        <a:t>ust away from the Souk Centre</a:t>
                      </a:r>
                      <a:r>
                        <a:rPr lang="en-US" sz="1800" baseline="0" dirty="0" smtClean="0">
                          <a:latin typeface="Calibri" panose="020F0502020204030204" pitchFamily="34" charset="0"/>
                        </a:rPr>
                        <a:t> - </a:t>
                      </a:r>
                      <a:r>
                        <a:rPr lang="en-US" sz="1800" dirty="0" smtClean="0">
                          <a:latin typeface="Calibri" panose="020F0502020204030204" pitchFamily="34" charset="0"/>
                        </a:rPr>
                        <a:t>Leasehold site (10 years)</a:t>
                      </a:r>
                      <a:endParaRPr lang="en-US" sz="1800" dirty="0">
                        <a:latin typeface="Calibri" panose="020F0502020204030204" pitchFamily="34" charset="0"/>
                      </a:endParaRPr>
                    </a:p>
                  </a:txBody>
                  <a:tcPr/>
                </a:tc>
              </a:tr>
              <a:tr h="462182">
                <a:tc>
                  <a:txBody>
                    <a:bodyPr/>
                    <a:lstStyle/>
                    <a:p>
                      <a:r>
                        <a:rPr lang="en-US" sz="1800" b="1" dirty="0" smtClean="0">
                          <a:latin typeface="Calibri" panose="020F0502020204030204" pitchFamily="34" charset="0"/>
                        </a:rPr>
                        <a:t>Main Equipment required</a:t>
                      </a:r>
                      <a:endParaRPr lang="en-US" sz="1800" b="1" dirty="0">
                        <a:latin typeface="Calibri" panose="020F0502020204030204" pitchFamily="34" charset="0"/>
                      </a:endParaRPr>
                    </a:p>
                  </a:txBody>
                  <a:tcPr/>
                </a:tc>
                <a:tc>
                  <a:txBody>
                    <a:bodyPr/>
                    <a:lstStyle/>
                    <a:p>
                      <a:r>
                        <a:rPr lang="en-US" sz="1800" dirty="0" smtClean="0">
                          <a:latin typeface="Calibri" panose="020F0502020204030204" pitchFamily="34" charset="0"/>
                        </a:rPr>
                        <a:t>Second-hand kitchen equipment - $40,000</a:t>
                      </a:r>
                    </a:p>
                    <a:p>
                      <a:r>
                        <a:rPr lang="en-US" sz="1800" dirty="0" smtClean="0">
                          <a:latin typeface="Calibri" panose="020F0502020204030204" pitchFamily="34" charset="0"/>
                        </a:rPr>
                        <a:t>Second-hand Motorbike</a:t>
                      </a:r>
                      <a:r>
                        <a:rPr lang="en-US" sz="1800" baseline="0" dirty="0" smtClean="0">
                          <a:latin typeface="Calibri" panose="020F0502020204030204" pitchFamily="34" charset="0"/>
                        </a:rPr>
                        <a:t> - $1000</a:t>
                      </a:r>
                      <a:endParaRPr lang="en-US" sz="1800" dirty="0">
                        <a:latin typeface="Calibri" panose="020F0502020204030204" pitchFamily="34" charset="0"/>
                      </a:endParaRPr>
                    </a:p>
                  </a:txBody>
                  <a:tcPr/>
                </a:tc>
              </a:tr>
              <a:tr h="1033112">
                <a:tc>
                  <a:txBody>
                    <a:bodyPr/>
                    <a:lstStyle/>
                    <a:p>
                      <a:r>
                        <a:rPr lang="en-US" sz="1800" b="1" dirty="0" smtClean="0">
                          <a:latin typeface="Calibri" panose="020F0502020204030204" pitchFamily="34" charset="0"/>
                        </a:rPr>
                        <a:t>Forecast profit</a:t>
                      </a:r>
                      <a:endParaRPr lang="en-US" sz="1800" b="1" dirty="0">
                        <a:latin typeface="Calibri" panose="020F0502020204030204" pitchFamily="34" charset="0"/>
                      </a:endParaRPr>
                    </a:p>
                  </a:txBody>
                  <a:tcPr/>
                </a:tc>
                <a:tc>
                  <a:txBody>
                    <a:bodyPr/>
                    <a:lstStyle/>
                    <a:p>
                      <a:r>
                        <a:rPr lang="en-US" sz="1800" dirty="0" smtClean="0">
                          <a:latin typeface="Calibri" panose="020F0502020204030204" pitchFamily="34" charset="0"/>
                        </a:rPr>
                        <a:t>See financial appendix</a:t>
                      </a:r>
                      <a:r>
                        <a:rPr lang="en-US" sz="1800" baseline="0" dirty="0" smtClean="0">
                          <a:latin typeface="Calibri" panose="020F0502020204030204" pitchFamily="34" charset="0"/>
                        </a:rPr>
                        <a:t> to this plan</a:t>
                      </a:r>
                    </a:p>
                    <a:p>
                      <a:r>
                        <a:rPr lang="en-US" sz="1800" baseline="0" dirty="0" smtClean="0">
                          <a:latin typeface="Calibri" panose="020F0502020204030204" pitchFamily="34" charset="0"/>
                        </a:rPr>
                        <a:t>Summary – In the first year of operations the total costs are forecast to be $55,000 with revenue of $85,000</a:t>
                      </a:r>
                    </a:p>
                    <a:p>
                      <a:r>
                        <a:rPr lang="en-US" sz="1800" baseline="0" dirty="0" smtClean="0">
                          <a:latin typeface="Calibri" panose="020F0502020204030204" pitchFamily="34" charset="0"/>
                        </a:rPr>
                        <a:t>Predicted profit = $30,000</a:t>
                      </a:r>
                    </a:p>
                    <a:p>
                      <a:r>
                        <a:rPr lang="en-US" sz="1800" baseline="0" dirty="0" smtClean="0">
                          <a:latin typeface="Calibri" panose="020F0502020204030204" pitchFamily="34" charset="0"/>
                        </a:rPr>
                        <a:t>Level of output to break-even – 12,500 units per year.</a:t>
                      </a:r>
                      <a:endParaRPr lang="en-US" sz="1800" dirty="0">
                        <a:latin typeface="Calibri" panose="020F0502020204030204" pitchFamily="34" charset="0"/>
                      </a:endParaRPr>
                    </a:p>
                  </a:txBody>
                  <a:tcPr/>
                </a:tc>
              </a:tr>
              <a:tr h="652492">
                <a:tc>
                  <a:txBody>
                    <a:bodyPr/>
                    <a:lstStyle/>
                    <a:p>
                      <a:r>
                        <a:rPr lang="en-US" sz="1800" b="1" dirty="0" smtClean="0">
                          <a:latin typeface="Calibri" panose="020F0502020204030204" pitchFamily="34" charset="0"/>
                        </a:rPr>
                        <a:t>Cash Flow</a:t>
                      </a:r>
                      <a:endParaRPr lang="en-US" sz="1800" b="1" dirty="0">
                        <a:latin typeface="Calibri" panose="020F0502020204030204" pitchFamily="34" charset="0"/>
                      </a:endParaRPr>
                    </a:p>
                  </a:txBody>
                  <a:tcPr/>
                </a:tc>
                <a:tc>
                  <a:txBody>
                    <a:bodyPr/>
                    <a:lstStyle/>
                    <a:p>
                      <a:r>
                        <a:rPr lang="en-US" sz="1800" dirty="0" smtClean="0">
                          <a:latin typeface="Calibri" panose="020F0502020204030204" pitchFamily="34" charset="0"/>
                        </a:rPr>
                        <a:t>See financial appendix</a:t>
                      </a:r>
                      <a:r>
                        <a:rPr lang="en-US" sz="1800" baseline="0" dirty="0" smtClean="0">
                          <a:latin typeface="Calibri" panose="020F0502020204030204" pitchFamily="34" charset="0"/>
                        </a:rPr>
                        <a:t> to this plan</a:t>
                      </a:r>
                    </a:p>
                    <a:p>
                      <a:r>
                        <a:rPr lang="en-US" sz="1800" baseline="0" dirty="0" smtClean="0">
                          <a:latin typeface="Calibri" panose="020F0502020204030204" pitchFamily="34" charset="0"/>
                        </a:rPr>
                        <a:t>Due to the high set-up and promotion costs there will be negative cash flow in the first year.</a:t>
                      </a:r>
                      <a:endParaRPr lang="en-US" sz="1800" dirty="0">
                        <a:latin typeface="Calibri" panose="020F0502020204030204" pitchFamily="34" charset="0"/>
                      </a:endParaRPr>
                    </a:p>
                  </a:txBody>
                  <a:tcPr/>
                </a:tc>
              </a:tr>
              <a:tr h="652492">
                <a:tc>
                  <a:txBody>
                    <a:bodyPr/>
                    <a:lstStyle/>
                    <a:p>
                      <a:r>
                        <a:rPr lang="en-US" sz="1800" b="1" dirty="0" smtClean="0">
                          <a:latin typeface="Calibri" panose="020F0502020204030204" pitchFamily="34" charset="0"/>
                        </a:rPr>
                        <a:t>Finance</a:t>
                      </a:r>
                      <a:endParaRPr lang="en-US" sz="1800" b="1" dirty="0">
                        <a:latin typeface="Calibri" panose="020F0502020204030204" pitchFamily="34" charset="0"/>
                      </a:endParaRPr>
                    </a:p>
                  </a:txBody>
                  <a:tcPr/>
                </a:tc>
                <a:tc>
                  <a:txBody>
                    <a:bodyPr/>
                    <a:lstStyle/>
                    <a:p>
                      <a:r>
                        <a:rPr lang="en-US" sz="1800" dirty="0" smtClean="0">
                          <a:latin typeface="Calibri" panose="020F0502020204030204" pitchFamily="34" charset="0"/>
                        </a:rPr>
                        <a:t>$10,000 invested by each of the owners.</a:t>
                      </a:r>
                    </a:p>
                    <a:p>
                      <a:r>
                        <a:rPr lang="en-US" sz="1800" dirty="0" smtClean="0">
                          <a:latin typeface="Calibri" panose="020F0502020204030204" pitchFamily="34" charset="0"/>
                        </a:rPr>
                        <a:t>Request to bank for a further</a:t>
                      </a:r>
                      <a:r>
                        <a:rPr lang="en-US" sz="1800" baseline="0" dirty="0" smtClean="0">
                          <a:latin typeface="Calibri" panose="020F0502020204030204" pitchFamily="34" charset="0"/>
                        </a:rPr>
                        <a:t> $10,000 plus an overdraft arrangement of $5,000 per month.</a:t>
                      </a:r>
                      <a:endParaRPr lang="en-US" sz="1800" dirty="0">
                        <a:latin typeface="Calibri" panose="020F0502020204030204" pitchFamily="34" charset="0"/>
                      </a:endParaRPr>
                    </a:p>
                  </a:txBody>
                  <a:tcPr/>
                </a:tc>
              </a:tr>
            </a:tbl>
          </a:graphicData>
        </a:graphic>
      </p:graphicFrame>
      <p:sp>
        <p:nvSpPr>
          <p:cNvPr id="7" name="TextBox 6">
            <a:hlinkClick r:id="rId3" action="ppaction://hlinkfile"/>
          </p:cNvPr>
          <p:cNvSpPr txBox="1"/>
          <p:nvPr/>
        </p:nvSpPr>
        <p:spPr>
          <a:xfrm>
            <a:off x="6444208" y="5877272"/>
            <a:ext cx="432048" cy="707886"/>
          </a:xfrm>
          <a:prstGeom prst="rect">
            <a:avLst/>
          </a:prstGeom>
          <a:noFill/>
        </p:spPr>
        <p:txBody>
          <a:bodyPr wrap="square" rtlCol="0">
            <a:spAutoFit/>
          </a:bodyPr>
          <a:lstStyle/>
          <a:p>
            <a:r>
              <a:rPr lang="en-US" sz="4000" b="1" dirty="0" smtClean="0">
                <a:solidFill>
                  <a:srgbClr val="FF0000"/>
                </a:solidFill>
              </a:rPr>
              <a:t>?</a:t>
            </a:r>
            <a:endParaRPr lang="en-US" b="1" dirty="0">
              <a:solidFill>
                <a:srgbClr val="FF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74973805"/>
              </p:ext>
            </p:extLst>
          </p:nvPr>
        </p:nvGraphicFramePr>
        <p:xfrm>
          <a:off x="6876256" y="1124744"/>
          <a:ext cx="1944217" cy="541458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7"/>
              </a:tblGrid>
              <a:tr h="458541">
                <a:tc>
                  <a:txBody>
                    <a:bodyPr/>
                    <a:lstStyle/>
                    <a:p>
                      <a:pPr>
                        <a:spcAft>
                          <a:spcPts val="0"/>
                        </a:spcAft>
                      </a:pPr>
                      <a:endParaRPr lang="en-GB" sz="15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Limit the risks and formulate </a:t>
                      </a:r>
                      <a:r>
                        <a:rPr lang="en-GB" sz="1580" baseline="0" dirty="0" err="1" smtClean="0">
                          <a:solidFill>
                            <a:srgbClr val="FF0000"/>
                          </a:solidFill>
                          <a:effectLst/>
                          <a:latin typeface="Arial" pitchFamily="34" charset="0"/>
                          <a:ea typeface="Times New Roman"/>
                          <a:cs typeface="Arial" pitchFamily="34" charset="0"/>
                        </a:rPr>
                        <a:t>costings</a:t>
                      </a:r>
                      <a:endParaRPr lang="en-GB" sz="158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Work out loan rates and borrowing limits</a:t>
                      </a:r>
                    </a:p>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To involve the banks in the future success of the business</a:t>
                      </a: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To generate business partners</a:t>
                      </a:r>
                    </a:p>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To calculate funding and profits</a:t>
                      </a: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The make or break of a business start-up before investment takes place.</a:t>
                      </a:r>
                      <a:endParaRPr lang="en-GB" sz="158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91193" y="1196752"/>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02892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400" dirty="0"/>
              <a:t>1.3.1 – Business Plans – Case Study – Business Plan Activity</a:t>
            </a:r>
            <a:endParaRPr lang="en-ZA" sz="2400" dirty="0">
              <a:ea typeface="Calibri" pitchFamily="34" charset="0"/>
            </a:endParaRPr>
          </a:p>
        </p:txBody>
      </p:sp>
      <p:sp>
        <p:nvSpPr>
          <p:cNvPr id="3" name="TextBox 2"/>
          <p:cNvSpPr txBox="1"/>
          <p:nvPr/>
        </p:nvSpPr>
        <p:spPr>
          <a:xfrm>
            <a:off x="323850" y="1147966"/>
            <a:ext cx="6480398" cy="5355312"/>
          </a:xfrm>
          <a:prstGeom prst="rect">
            <a:avLst/>
          </a:prstGeom>
          <a:noFill/>
        </p:spPr>
        <p:txBody>
          <a:bodyPr wrap="square" rtlCol="0">
            <a:spAutoFit/>
          </a:bodyPr>
          <a:lstStyle/>
          <a:p>
            <a:pPr marL="342900" indent="-342900">
              <a:buClr>
                <a:srgbClr val="00B050"/>
              </a:buClr>
              <a:buFont typeface="Wingdings 3" panose="05040102010807070707" pitchFamily="18" charset="2"/>
              <a:buChar char=""/>
            </a:pPr>
            <a:r>
              <a:rPr lang="en-US" sz="1900" b="1" dirty="0">
                <a:solidFill>
                  <a:srgbClr val="FF0000"/>
                </a:solidFill>
              </a:rPr>
              <a:t>Activity </a:t>
            </a:r>
            <a:r>
              <a:rPr lang="en-US" sz="1900" b="1" dirty="0" smtClean="0">
                <a:solidFill>
                  <a:srgbClr val="FF0000"/>
                </a:solidFill>
              </a:rPr>
              <a:t>3.1 – </a:t>
            </a:r>
            <a:r>
              <a:rPr lang="en-US" sz="1900" dirty="0" smtClean="0">
                <a:solidFill>
                  <a:srgbClr val="FF0000"/>
                </a:solidFill>
              </a:rPr>
              <a:t>Read the business Plan for Pizza Place Ltd. Explain why, if you were a bank manager reading this plan, each of the following would be important to you before you gave the entrepreneurs a loan:</a:t>
            </a:r>
          </a:p>
          <a:p>
            <a:pPr marL="571500" indent="-228600">
              <a:buClr>
                <a:srgbClr val="00B050"/>
              </a:buClr>
              <a:buFont typeface="Arial" panose="020B0604020202020204" pitchFamily="34" charset="0"/>
              <a:buChar char="•"/>
            </a:pPr>
            <a:r>
              <a:rPr lang="en-US" sz="1900" dirty="0" smtClean="0">
                <a:solidFill>
                  <a:srgbClr val="FF0000"/>
                </a:solidFill>
              </a:rPr>
              <a:t>Market research results</a:t>
            </a:r>
          </a:p>
          <a:p>
            <a:pPr marL="571500" indent="-228600">
              <a:buClr>
                <a:srgbClr val="00B050"/>
              </a:buClr>
              <a:buFont typeface="Arial" panose="020B0604020202020204" pitchFamily="34" charset="0"/>
              <a:buChar char="•"/>
            </a:pPr>
            <a:r>
              <a:rPr lang="en-US" sz="1900" dirty="0" smtClean="0">
                <a:solidFill>
                  <a:srgbClr val="FF0000"/>
                </a:solidFill>
              </a:rPr>
              <a:t>Experience of Business Owners</a:t>
            </a:r>
          </a:p>
          <a:p>
            <a:pPr marL="571500" indent="-228600">
              <a:buClr>
                <a:srgbClr val="00B050"/>
              </a:buClr>
              <a:buFont typeface="Arial" panose="020B0604020202020204" pitchFamily="34" charset="0"/>
              <a:buChar char="•"/>
            </a:pPr>
            <a:r>
              <a:rPr lang="en-US" sz="1900" dirty="0" smtClean="0">
                <a:solidFill>
                  <a:srgbClr val="FF0000"/>
                </a:solidFill>
              </a:rPr>
              <a:t>Forecast profit</a:t>
            </a:r>
            <a:endParaRPr lang="en-US" sz="1900" dirty="0">
              <a:solidFill>
                <a:srgbClr val="FF0000"/>
              </a:solidFill>
            </a:endParaRPr>
          </a:p>
          <a:p>
            <a:pPr marL="342900" indent="-342900">
              <a:buClr>
                <a:srgbClr val="00B050"/>
              </a:buClr>
              <a:buFont typeface="Wingdings 3" panose="05040102010807070707" pitchFamily="18" charset="2"/>
              <a:buChar char=""/>
            </a:pPr>
            <a:r>
              <a:rPr lang="en-US" sz="1900" b="1" dirty="0">
                <a:solidFill>
                  <a:srgbClr val="FF0000"/>
                </a:solidFill>
              </a:rPr>
              <a:t>Activity </a:t>
            </a:r>
            <a:r>
              <a:rPr lang="en-US" sz="1900" b="1" dirty="0" smtClean="0">
                <a:solidFill>
                  <a:srgbClr val="FF0000"/>
                </a:solidFill>
              </a:rPr>
              <a:t>3.2 – </a:t>
            </a:r>
            <a:r>
              <a:rPr lang="en-US" sz="1900" dirty="0" smtClean="0">
                <a:solidFill>
                  <a:srgbClr val="FF0000"/>
                </a:solidFill>
              </a:rPr>
              <a:t>Draw up another Business Plan. It should be based on your own idea for a business that is operated within your school or college (for example, a stationery shop, confectionery store or cake shop).</a:t>
            </a:r>
            <a:endParaRPr lang="en-US" sz="1900" dirty="0">
              <a:solidFill>
                <a:srgbClr val="FF0000"/>
              </a:solidFill>
            </a:endParaRPr>
          </a:p>
          <a:p>
            <a:pPr marL="342900" indent="-342900">
              <a:buClr>
                <a:srgbClr val="00B050"/>
              </a:buClr>
              <a:buFont typeface="Wingdings 3" panose="05040102010807070707" pitchFamily="18" charset="2"/>
              <a:buChar char=""/>
            </a:pPr>
            <a:r>
              <a:rPr lang="en-US" sz="1900" b="1" dirty="0">
                <a:solidFill>
                  <a:srgbClr val="FF0000"/>
                </a:solidFill>
              </a:rPr>
              <a:t>Activity </a:t>
            </a:r>
            <a:r>
              <a:rPr lang="en-US" sz="1900" b="1" dirty="0" smtClean="0">
                <a:solidFill>
                  <a:srgbClr val="FF0000"/>
                </a:solidFill>
              </a:rPr>
              <a:t>3.3 – </a:t>
            </a:r>
            <a:r>
              <a:rPr lang="en-US" sz="1900" dirty="0" smtClean="0">
                <a:solidFill>
                  <a:srgbClr val="FF0000"/>
                </a:solidFill>
              </a:rPr>
              <a:t>research into the background and business activities of </a:t>
            </a:r>
            <a:r>
              <a:rPr lang="en-US" sz="1900" b="1" dirty="0" smtClean="0">
                <a:solidFill>
                  <a:srgbClr val="FF0000"/>
                </a:solidFill>
              </a:rPr>
              <a:t>two</a:t>
            </a:r>
            <a:r>
              <a:rPr lang="en-US" sz="1900" dirty="0" smtClean="0">
                <a:solidFill>
                  <a:srgbClr val="FF0000"/>
                </a:solidFill>
              </a:rPr>
              <a:t> well-known entrepreneurs in your own country. Identify the personal characteristics that you believe each entrepreneur has which has helped them to succeed. Write a brief report on each and be prepared to present your reports to the rest of the class. </a:t>
            </a:r>
            <a:endParaRPr lang="en-US" sz="1900" dirty="0">
              <a:solidFill>
                <a:srgbClr val="FF0000"/>
              </a:solidFill>
            </a:endParaRPr>
          </a:p>
        </p:txBody>
      </p:sp>
      <p:sp>
        <p:nvSpPr>
          <p:cNvPr id="4" name="TextBox 3">
            <a:hlinkClick r:id="rId3" action="ppaction://hlinkfile"/>
          </p:cNvPr>
          <p:cNvSpPr txBox="1"/>
          <p:nvPr/>
        </p:nvSpPr>
        <p:spPr>
          <a:xfrm>
            <a:off x="6347792" y="2780928"/>
            <a:ext cx="432048" cy="707886"/>
          </a:xfrm>
          <a:prstGeom prst="rect">
            <a:avLst/>
          </a:prstGeom>
          <a:noFill/>
        </p:spPr>
        <p:txBody>
          <a:bodyPr wrap="square" rtlCol="0">
            <a:spAutoFit/>
          </a:bodyPr>
          <a:lstStyle/>
          <a:p>
            <a:r>
              <a:rPr lang="en-US" sz="4000" b="1" dirty="0" smtClean="0">
                <a:solidFill>
                  <a:srgbClr val="FF0000"/>
                </a:solidFill>
              </a:rPr>
              <a:t>?</a:t>
            </a:r>
            <a:endParaRPr lang="en-US" b="1" dirty="0">
              <a:solidFill>
                <a:srgbClr val="FF000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74973805"/>
              </p:ext>
            </p:extLst>
          </p:nvPr>
        </p:nvGraphicFramePr>
        <p:xfrm>
          <a:off x="6876256" y="1124744"/>
          <a:ext cx="1944217" cy="541458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7"/>
              </a:tblGrid>
              <a:tr h="458541">
                <a:tc>
                  <a:txBody>
                    <a:bodyPr/>
                    <a:lstStyle/>
                    <a:p>
                      <a:pPr>
                        <a:spcAft>
                          <a:spcPts val="0"/>
                        </a:spcAft>
                      </a:pPr>
                      <a:endParaRPr lang="en-GB" sz="158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Limit the risks and formulate </a:t>
                      </a:r>
                      <a:r>
                        <a:rPr lang="en-GB" sz="1580" baseline="0" dirty="0" err="1" smtClean="0">
                          <a:solidFill>
                            <a:srgbClr val="FF0000"/>
                          </a:solidFill>
                          <a:effectLst/>
                          <a:latin typeface="Arial" pitchFamily="34" charset="0"/>
                          <a:ea typeface="Times New Roman"/>
                          <a:cs typeface="Arial" pitchFamily="34" charset="0"/>
                        </a:rPr>
                        <a:t>costings</a:t>
                      </a:r>
                      <a:endParaRPr lang="en-GB" sz="158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Work out loan rates and borrowing limits</a:t>
                      </a:r>
                    </a:p>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To involve the banks in the future success of the business</a:t>
                      </a: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To generate business partners</a:t>
                      </a:r>
                    </a:p>
                    <a:p>
                      <a:pPr marL="177800" indent="-177800" algn="l">
                        <a:spcAft>
                          <a:spcPts val="600"/>
                        </a:spcAft>
                        <a:buFontTx/>
                        <a:buBlip>
                          <a:blip r:embed="rId4"/>
                        </a:buBlip>
                      </a:pPr>
                      <a:r>
                        <a:rPr lang="en-GB" sz="1580" baseline="0" dirty="0" smtClean="0">
                          <a:solidFill>
                            <a:srgbClr val="FF0000"/>
                          </a:solidFill>
                          <a:effectLst/>
                          <a:latin typeface="Arial" pitchFamily="34" charset="0"/>
                          <a:ea typeface="Times New Roman"/>
                          <a:cs typeface="Arial" pitchFamily="34" charset="0"/>
                        </a:rPr>
                        <a:t>To calculate funding and profits</a:t>
                      </a:r>
                    </a:p>
                    <a:p>
                      <a:pPr marL="177800" indent="-177800" algn="l">
                        <a:spcAft>
                          <a:spcPts val="600"/>
                        </a:spcAft>
                        <a:buFontTx/>
                        <a:buBlip>
                          <a:blip r:embed="rId4"/>
                        </a:buBlip>
                      </a:pPr>
                      <a:r>
                        <a:rPr lang="en-GB" sz="1580" baseline="0" dirty="0" smtClean="0">
                          <a:solidFill>
                            <a:schemeClr val="tx1"/>
                          </a:solidFill>
                          <a:effectLst/>
                          <a:latin typeface="Arial" pitchFamily="34" charset="0"/>
                          <a:ea typeface="Times New Roman"/>
                          <a:cs typeface="Arial" pitchFamily="34" charset="0"/>
                        </a:rPr>
                        <a:t>The make or break of a business start-up before investment takes place.</a:t>
                      </a:r>
                      <a:endParaRPr lang="en-GB" sz="158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91193" y="1196752"/>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32461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559065646"/>
              </p:ext>
            </p:extLst>
          </p:nvPr>
        </p:nvGraphicFramePr>
        <p:xfrm>
          <a:off x="323528" y="1196752"/>
          <a:ext cx="8496622" cy="5143500"/>
        </p:xfrm>
        <a:graphic>
          <a:graphicData uri="http://schemas.openxmlformats.org/drawingml/2006/table">
            <a:tbl>
              <a:tblPr firstRow="1" bandRow="1">
                <a:tableStyleId>{2D5ABB26-0587-4C30-8999-92F81FD0307C}</a:tableStyleId>
              </a:tblPr>
              <a:tblGrid>
                <a:gridCol w="8496622"/>
              </a:tblGrid>
              <a:tr h="4819188">
                <a:tc>
                  <a:txBody>
                    <a:bodyPr/>
                    <a:lstStyle/>
                    <a:p>
                      <a:pPr marL="342900" lvl="0" indent="-342900">
                        <a:buFont typeface="+mj-lt"/>
                        <a:buAutoNum type="arabicPeriod"/>
                      </a:pPr>
                      <a:r>
                        <a:rPr kumimoji="0" lang="en-GB" sz="1950" kern="1200" dirty="0" smtClean="0">
                          <a:solidFill>
                            <a:schemeClr val="tx1"/>
                          </a:solidFill>
                          <a:effectLst/>
                          <a:latin typeface="Calibri" panose="020F0502020204030204" pitchFamily="34" charset="0"/>
                          <a:ea typeface="+mn-ea"/>
                          <a:cs typeface="+mn-cs"/>
                        </a:rPr>
                        <a:t>Ade’s Engineering Company (AEC) makes parts for cars and trucks. These are sold to car manufacturers in different countries. The parts include metal brake components and rubber seals to fit around windows. AEC operates in country X, which, until a few years ago, had an economy dominated by agriculture and tourism. Over the last 20 years the relative importance of the primary sector has declined, to be successful AEC requires natural resources to make car parts and the services provided by other businesses.  Consumer incomes are rising rapidly in Country X.</a:t>
                      </a:r>
                    </a:p>
                    <a:p>
                      <a:pPr marL="692150" lvl="0" indent="-296863">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What is meant by “Primary Sector”? 	[2]</a:t>
                      </a:r>
                    </a:p>
                    <a:p>
                      <a:pPr marL="692150" lvl="0" indent="-296863">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2 examples of services that a business such as AEC requires [2]</a:t>
                      </a:r>
                    </a:p>
                    <a:p>
                      <a:pPr marL="692150" lvl="0" indent="-296863">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and explain 2 reasons why a business such as AEC could not be successful without other firms providing natural resources 	[4]</a:t>
                      </a:r>
                    </a:p>
                    <a:p>
                      <a:pPr marL="692150" lvl="0" indent="-296863">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Identify and explain 2 likely reasons why the relative importance of the primary sector of Country X’s economy has declined? 	[6]</a:t>
                      </a:r>
                    </a:p>
                    <a:p>
                      <a:pPr marL="692150" lvl="0" indent="-296863">
                        <a:buFont typeface="+mj-lt"/>
                        <a:buAutoNum type="alphaLcParenR"/>
                      </a:pPr>
                      <a:r>
                        <a:rPr kumimoji="0" lang="en-GB" sz="1950" kern="1200" dirty="0" smtClean="0">
                          <a:solidFill>
                            <a:schemeClr val="tx1"/>
                          </a:solidFill>
                          <a:effectLst/>
                          <a:latin typeface="Calibri" panose="020F0502020204030204" pitchFamily="34" charset="0"/>
                          <a:ea typeface="+mn-ea"/>
                          <a:cs typeface="+mn-cs"/>
                        </a:rPr>
                        <a:t>A government minister in Country X recently said “The secondary sector of industry will always be more important than the tertiary sector to our economy.” Do you agree with this view? Justify your answer. 	[6]</a:t>
                      </a:r>
                      <a:endParaRPr kumimoji="0" lang="en-GB" sz="1950" kern="1200" dirty="0">
                        <a:solidFill>
                          <a:schemeClr val="tx1"/>
                        </a:solidFill>
                        <a:effectLst/>
                        <a:latin typeface="Calibri" panose="020F0502020204030204" pitchFamily="34" charset="0"/>
                        <a:ea typeface="+mn-ea"/>
                        <a:cs typeface="+mn-cs"/>
                      </a:endParaRPr>
                    </a:p>
                  </a:txBody>
                  <a:tcPr/>
                </a:tc>
              </a:tr>
            </a:tbl>
          </a:graphicData>
        </a:graphic>
      </p:graphicFrame>
      <p:sp>
        <p:nvSpPr>
          <p:cNvPr id="2" name="TextBox 1">
            <a:hlinkClick r:id="rId3" action="ppaction://hlinkfile"/>
          </p:cNvPr>
          <p:cNvSpPr txBox="1"/>
          <p:nvPr/>
        </p:nvSpPr>
        <p:spPr>
          <a:xfrm>
            <a:off x="8542102" y="5981799"/>
            <a:ext cx="350378"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637123255"/>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500" dirty="0"/>
              <a:t>1.3.2 – Comparing the Size of Businesses</a:t>
            </a:r>
            <a:endParaRPr lang="en-ZA" sz="3500" dirty="0">
              <a:ea typeface="Calibri" pitchFamily="34"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3532426763"/>
              </p:ext>
            </p:extLst>
          </p:nvPr>
        </p:nvGraphicFramePr>
        <p:xfrm>
          <a:off x="6991193" y="1124744"/>
          <a:ext cx="1829280" cy="541154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29280"/>
              </a:tblGrid>
              <a:tr h="458541">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Taking on the might of competitors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Grants often depend on number of employees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Quality of skill base in an area</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USP of the company, service or product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 primary company may differ from a tertiary company</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any successful business started out</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81200"/>
            <a:ext cx="1757271" cy="3601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850" y="1124744"/>
            <a:ext cx="6595334" cy="5262979"/>
          </a:xfrm>
          <a:prstGeom prst="rect">
            <a:avLst/>
          </a:prstGeom>
          <a:noFill/>
        </p:spPr>
        <p:txBody>
          <a:bodyPr wrap="square" rtlCol="0">
            <a:spAutoFit/>
          </a:bodyPr>
          <a:lstStyle/>
          <a:p>
            <a:pPr marL="342900" indent="-342900">
              <a:buClr>
                <a:srgbClr val="00B050"/>
              </a:buClr>
              <a:buFont typeface="Wingdings 3" panose="05040102010807070707" pitchFamily="18" charset="2"/>
              <a:buChar char=""/>
            </a:pPr>
            <a:r>
              <a:rPr lang="en-US" sz="1600" dirty="0" smtClean="0"/>
              <a:t>Businesses can vary greatly in terms of size. Some can be owned and run by an individual, and others can employ thousands of workers all over the world. Some firms produce outputs worth hundred of dollars a year, whilst the biggest sell goods valued at billions of dollars each year.</a:t>
            </a:r>
          </a:p>
          <a:p>
            <a:pPr marL="342900" indent="-342900">
              <a:buClr>
                <a:srgbClr val="00B050"/>
              </a:buClr>
              <a:buFont typeface="Wingdings 3" panose="05040102010807070707" pitchFamily="18" charset="2"/>
              <a:buChar char=""/>
            </a:pPr>
            <a:r>
              <a:rPr lang="en-US" sz="1600" dirty="0" smtClean="0"/>
              <a:t>Who would find it useful to compare the size of businesses?</a:t>
            </a:r>
          </a:p>
          <a:p>
            <a:pPr marL="515938" indent="-230188">
              <a:buClr>
                <a:srgbClr val="00B050"/>
              </a:buClr>
              <a:buFont typeface="Arial" panose="020B0604020202020204" pitchFamily="34" charset="0"/>
              <a:buChar char="•"/>
            </a:pPr>
            <a:r>
              <a:rPr lang="en-US" sz="1600" b="1" dirty="0" smtClean="0"/>
              <a:t>Investors</a:t>
            </a:r>
            <a:r>
              <a:rPr lang="en-US" sz="1600" dirty="0" smtClean="0"/>
              <a:t> – before deciding which business to put their savings into</a:t>
            </a:r>
          </a:p>
          <a:p>
            <a:pPr marL="515938" indent="-230188">
              <a:buClr>
                <a:srgbClr val="00B050"/>
              </a:buClr>
              <a:buFont typeface="Arial" panose="020B0604020202020204" pitchFamily="34" charset="0"/>
              <a:buChar char="•"/>
            </a:pPr>
            <a:r>
              <a:rPr lang="en-US" sz="1600" b="1" dirty="0" smtClean="0"/>
              <a:t>Governments</a:t>
            </a:r>
            <a:r>
              <a:rPr lang="en-US" sz="1600" dirty="0" smtClean="0"/>
              <a:t> – often there are different tax rates for small and large businesses</a:t>
            </a:r>
          </a:p>
          <a:p>
            <a:pPr marL="515938" indent="-230188">
              <a:buClr>
                <a:srgbClr val="00B050"/>
              </a:buClr>
              <a:buFont typeface="Arial" panose="020B0604020202020204" pitchFamily="34" charset="0"/>
              <a:buChar char="•"/>
            </a:pPr>
            <a:r>
              <a:rPr lang="en-US" sz="1600" b="1" dirty="0" smtClean="0"/>
              <a:t>Competitors</a:t>
            </a:r>
            <a:r>
              <a:rPr lang="en-US" sz="1600" dirty="0" smtClean="0"/>
              <a:t> – to compare their size and importance with other firms.</a:t>
            </a:r>
          </a:p>
          <a:p>
            <a:pPr marL="515938" indent="-230188">
              <a:buClr>
                <a:srgbClr val="00B050"/>
              </a:buClr>
              <a:buFont typeface="Arial" panose="020B0604020202020204" pitchFamily="34" charset="0"/>
              <a:buChar char="•"/>
            </a:pPr>
            <a:r>
              <a:rPr lang="en-US" sz="1600" b="1" dirty="0" smtClean="0"/>
              <a:t>Workers</a:t>
            </a:r>
            <a:r>
              <a:rPr lang="en-US" sz="1600" dirty="0" smtClean="0"/>
              <a:t> – to have some idea how many people to work with</a:t>
            </a:r>
          </a:p>
          <a:p>
            <a:pPr marL="515938" indent="-230188">
              <a:buClr>
                <a:srgbClr val="00B050"/>
              </a:buClr>
              <a:buFont typeface="Arial" panose="020B0604020202020204" pitchFamily="34" charset="0"/>
              <a:buChar char="•"/>
            </a:pPr>
            <a:r>
              <a:rPr lang="en-US" sz="1600" b="1" dirty="0" smtClean="0"/>
              <a:t>Banks</a:t>
            </a:r>
            <a:r>
              <a:rPr lang="en-US" sz="1600" dirty="0" smtClean="0"/>
              <a:t> – to see how important a loan to the business is compared to its overall size.</a:t>
            </a:r>
          </a:p>
          <a:p>
            <a:pPr marL="342900" indent="-342900">
              <a:buClr>
                <a:srgbClr val="00B050"/>
              </a:buClr>
              <a:buFont typeface="Wingdings 3" panose="05040102010807070707" pitchFamily="18" charset="2"/>
              <a:buChar char=""/>
            </a:pPr>
            <a:r>
              <a:rPr lang="en-US" sz="1600" dirty="0" smtClean="0"/>
              <a:t>Business size can be measured in a number of ways. The most common are:</a:t>
            </a:r>
          </a:p>
          <a:p>
            <a:pPr marL="515938" indent="-230188">
              <a:buClr>
                <a:srgbClr val="00B050"/>
              </a:buClr>
              <a:buFont typeface="Arial" panose="020B0604020202020204" pitchFamily="34" charset="0"/>
              <a:buChar char="•"/>
            </a:pPr>
            <a:r>
              <a:rPr lang="en-US" sz="1600" dirty="0" smtClean="0"/>
              <a:t>Number of employees</a:t>
            </a:r>
          </a:p>
          <a:p>
            <a:pPr marL="515938" indent="-230188">
              <a:buClr>
                <a:srgbClr val="00B050"/>
              </a:buClr>
              <a:buFont typeface="Arial" panose="020B0604020202020204" pitchFamily="34" charset="0"/>
              <a:buChar char="•"/>
            </a:pPr>
            <a:r>
              <a:rPr lang="en-US" sz="1600" dirty="0" smtClean="0"/>
              <a:t>Value of Output</a:t>
            </a:r>
          </a:p>
          <a:p>
            <a:pPr marL="515938" indent="-230188">
              <a:buClr>
                <a:srgbClr val="00B050"/>
              </a:buClr>
              <a:buFont typeface="Arial" panose="020B0604020202020204" pitchFamily="34" charset="0"/>
              <a:buChar char="•"/>
            </a:pPr>
            <a:r>
              <a:rPr lang="en-US" sz="1600" dirty="0" smtClean="0"/>
              <a:t>Value of Sales</a:t>
            </a:r>
          </a:p>
          <a:p>
            <a:pPr marL="515938" indent="-230188">
              <a:buClr>
                <a:srgbClr val="00B050"/>
              </a:buClr>
              <a:buFont typeface="Arial" panose="020B0604020202020204" pitchFamily="34" charset="0"/>
              <a:buChar char="•"/>
            </a:pPr>
            <a:r>
              <a:rPr lang="en-US" sz="1600" dirty="0" smtClean="0"/>
              <a:t>Value of </a:t>
            </a:r>
            <a:r>
              <a:rPr lang="en-US" sz="1600" b="1" dirty="0" smtClean="0">
                <a:solidFill>
                  <a:srgbClr val="FF0000"/>
                </a:solidFill>
              </a:rPr>
              <a:t>Capital Employed</a:t>
            </a:r>
            <a:endParaRPr lang="en-US" sz="1600" dirty="0">
              <a:solidFill>
                <a:srgbClr val="FF0000"/>
              </a:solidFill>
            </a:endParaRPr>
          </a:p>
        </p:txBody>
      </p:sp>
    </p:spTree>
    <p:extLst>
      <p:ext uri="{BB962C8B-B14F-4D97-AF65-F5344CB8AC3E}">
        <p14:creationId xmlns:p14="http://schemas.microsoft.com/office/powerpoint/2010/main" val="355188515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200" dirty="0"/>
              <a:t>1.3.2 – Comparing the Size of Businesses – Employees and Value</a:t>
            </a:r>
            <a:endParaRPr lang="en-ZA" sz="2200" dirty="0">
              <a:ea typeface="Calibri" pitchFamily="34" charset="0"/>
            </a:endParaRPr>
          </a:p>
        </p:txBody>
      </p:sp>
      <p:sp>
        <p:nvSpPr>
          <p:cNvPr id="3" name="TextBox 2"/>
          <p:cNvSpPr txBox="1"/>
          <p:nvPr/>
        </p:nvSpPr>
        <p:spPr>
          <a:xfrm>
            <a:off x="323850" y="1124744"/>
            <a:ext cx="6595334" cy="5355312"/>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b="1" dirty="0" smtClean="0"/>
              <a:t>Number of Employees</a:t>
            </a:r>
            <a:r>
              <a:rPr lang="en-US" dirty="0" smtClean="0"/>
              <a:t> – This is a more obvious measurement, more employees, bigger the company. </a:t>
            </a:r>
            <a:r>
              <a:rPr lang="en-US" b="1" i="1" dirty="0" smtClean="0"/>
              <a:t>Limitations</a:t>
            </a:r>
            <a:r>
              <a:rPr lang="en-US" dirty="0" smtClean="0"/>
              <a:t> – Some companies use production methods that require very few staff but have large output levels such as automated factories using computer controlled equipment. These are called </a:t>
            </a:r>
            <a:r>
              <a:rPr lang="en-US" b="1" dirty="0" smtClean="0"/>
              <a:t>Capital Intensive</a:t>
            </a:r>
            <a:r>
              <a:rPr lang="en-US" dirty="0" smtClean="0"/>
              <a:t> firms as they use high cost equipment to produce their output. Such a company with high output levels could employ fewer people than one with less output. Part time workers also dilute the equation.</a:t>
            </a:r>
          </a:p>
          <a:p>
            <a:pPr marL="292100" indent="-292100">
              <a:buClr>
                <a:srgbClr val="00B050"/>
              </a:buClr>
              <a:buFont typeface="Wingdings 3" panose="05040102010807070707" pitchFamily="18" charset="2"/>
              <a:buChar char=""/>
            </a:pPr>
            <a:r>
              <a:rPr lang="en-US" b="1" dirty="0" smtClean="0"/>
              <a:t>Value of Output</a:t>
            </a:r>
            <a:r>
              <a:rPr lang="en-US" dirty="0" smtClean="0"/>
              <a:t> – Calculating this is a common way of comparing business size in the same industry – especially manufacturing. </a:t>
            </a:r>
            <a:r>
              <a:rPr lang="en-US" b="1" i="1" dirty="0"/>
              <a:t>Limitations</a:t>
            </a:r>
            <a:r>
              <a:rPr lang="en-US" dirty="0"/>
              <a:t> – </a:t>
            </a:r>
            <a:r>
              <a:rPr lang="en-US" dirty="0" smtClean="0"/>
              <a:t>A high level of output does not necessarily mean a business is large. A Firm employing a few people might produce very expensive computers each year. This might give higher output figures than a firm selling cheaper products but employing more workers. The value of output in any time period might not be the same as the value of sales if some goods are not sold.</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931630997"/>
              </p:ext>
            </p:extLst>
          </p:nvPr>
        </p:nvGraphicFramePr>
        <p:xfrm>
          <a:off x="6991193" y="1124744"/>
          <a:ext cx="1829280" cy="541154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29280"/>
              </a:tblGrid>
              <a:tr h="458541">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Taking on the might of competitors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Grants often depend on number of employees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Quality of skill base in an area</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USP of the company, service or product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 primary company may differ from a tertiary company</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any successful business started out</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81200"/>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71955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1673437540"/>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000" dirty="0"/>
              <a:t>1.3.2 – Comparing the Size of Businesses – Sales and Capital Employed</a:t>
            </a:r>
            <a:endParaRPr lang="en-ZA" sz="2000" dirty="0">
              <a:ea typeface="Calibri" pitchFamily="34" charset="0"/>
            </a:endParaRPr>
          </a:p>
        </p:txBody>
      </p:sp>
      <p:sp>
        <p:nvSpPr>
          <p:cNvPr id="3" name="TextBox 2"/>
          <p:cNvSpPr txBox="1"/>
          <p:nvPr/>
        </p:nvSpPr>
        <p:spPr>
          <a:xfrm>
            <a:off x="323850" y="1124744"/>
            <a:ext cx="6595334" cy="3785652"/>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600" b="1" dirty="0" smtClean="0"/>
              <a:t>Number of Sales</a:t>
            </a:r>
            <a:r>
              <a:rPr lang="en-US" sz="1600" dirty="0" smtClean="0"/>
              <a:t> – This is often used when comparing the size of retailing businesses, especially those selling similar products (for example food supermarkets). </a:t>
            </a:r>
            <a:r>
              <a:rPr lang="en-US" sz="1600" b="1" i="1" dirty="0"/>
              <a:t>Limitations</a:t>
            </a:r>
            <a:r>
              <a:rPr lang="en-US" sz="1600" dirty="0"/>
              <a:t> – </a:t>
            </a:r>
            <a:r>
              <a:rPr lang="en-US" sz="1600" dirty="0" smtClean="0"/>
              <a:t>It could be misleading to use this measure when comparing the size of businesses that sell very different products (e.g. a market stall selling sweets and a retailer of luxury handbags or perfumes) </a:t>
            </a:r>
          </a:p>
          <a:p>
            <a:pPr marL="292100" indent="-292100">
              <a:buClr>
                <a:srgbClr val="00B050"/>
              </a:buClr>
              <a:buFont typeface="Wingdings 3" panose="05040102010807070707" pitchFamily="18" charset="2"/>
              <a:buChar char=""/>
            </a:pPr>
            <a:r>
              <a:rPr lang="en-US" sz="1600" b="1" dirty="0" smtClean="0"/>
              <a:t>Value of Capital Employed</a:t>
            </a:r>
            <a:r>
              <a:rPr lang="en-US" sz="1600" dirty="0" smtClean="0"/>
              <a:t> – This means the total value of the capital invested into the business. </a:t>
            </a:r>
            <a:r>
              <a:rPr lang="en-US" sz="1600" b="1" i="1" dirty="0"/>
              <a:t>Limitations</a:t>
            </a:r>
            <a:r>
              <a:rPr lang="en-US" sz="1600" dirty="0"/>
              <a:t> – </a:t>
            </a:r>
            <a:r>
              <a:rPr lang="en-US" sz="1600" dirty="0" smtClean="0"/>
              <a:t>This has a similar problem to that of the ‘Number of employees’ measure. A company employing many workers may use </a:t>
            </a:r>
            <a:r>
              <a:rPr lang="en-US" sz="1600" dirty="0" err="1" smtClean="0"/>
              <a:t>labour</a:t>
            </a:r>
            <a:r>
              <a:rPr lang="en-US" sz="1600" dirty="0" smtClean="0"/>
              <a:t> intensive methods of production. These give low output levels and use little capital investment.</a:t>
            </a:r>
          </a:p>
          <a:p>
            <a:pPr marL="292100" indent="-292100">
              <a:buClr>
                <a:srgbClr val="00B050"/>
              </a:buClr>
              <a:buFont typeface="Wingdings 3" panose="05040102010807070707" pitchFamily="18" charset="2"/>
              <a:buChar char=""/>
            </a:pPr>
            <a:r>
              <a:rPr lang="en-US" sz="1600" dirty="0" smtClean="0"/>
              <a:t>At the end of the day there is no perfect way of measuring the size of businesses. It is quite common to use more than one method and to compare results obtained.</a:t>
            </a:r>
            <a:endParaRPr lang="en-US" sz="1600" dirty="0"/>
          </a:p>
        </p:txBody>
      </p:sp>
      <p:sp>
        <p:nvSpPr>
          <p:cNvPr id="2" name="TextBox 1"/>
          <p:cNvSpPr txBox="1"/>
          <p:nvPr/>
        </p:nvSpPr>
        <p:spPr>
          <a:xfrm>
            <a:off x="395536" y="6217567"/>
            <a:ext cx="6264696" cy="307777"/>
          </a:xfrm>
          <a:prstGeom prst="rect">
            <a:avLst/>
          </a:prstGeom>
          <a:noFill/>
          <a:effectLst>
            <a:outerShdw blurRad="203200" dist="38100" dir="2700000" sx="103000" sy="103000" algn="tl" rotWithShape="0">
              <a:prstClr val="black">
                <a:alpha val="40000"/>
              </a:prstClr>
            </a:outerShdw>
          </a:effectLst>
        </p:spPr>
        <p:txBody>
          <a:bodyPr wrap="square" rtlCol="0">
            <a:spAutoFit/>
          </a:bodyPr>
          <a:lstStyle/>
          <a:p>
            <a:pPr>
              <a:tabLst>
                <a:tab pos="6057900" algn="r"/>
              </a:tabLst>
            </a:pPr>
            <a:r>
              <a:rPr lang="en-US" sz="1400" dirty="0" smtClean="0"/>
              <a:t>Capital Intensive Business	Labour Intensive business</a:t>
            </a:r>
            <a:endParaRPr lang="en-US" sz="1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4940448"/>
            <a:ext cx="1837139" cy="1277119"/>
          </a:xfrm>
          <a:prstGeom prst="rect">
            <a:avLst/>
          </a:prstGeom>
          <a:effectLst>
            <a:outerShdw blurRad="203200" dist="38100" dir="2700000" sx="103000" sy="103000" algn="tl" rotWithShape="0">
              <a:prstClr val="black">
                <a:alpha val="40000"/>
              </a:prstClr>
            </a:outerShdw>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34174" y="4705399"/>
            <a:ext cx="2226058" cy="1485198"/>
          </a:xfrm>
          <a:prstGeom prst="rect">
            <a:avLst/>
          </a:prstGeom>
          <a:effectLst>
            <a:outerShdw blurRad="203200" dist="38100" dir="2700000" sx="103000" sy="103000" algn="tl" rotWithShape="0">
              <a:prstClr val="black">
                <a:alpha val="40000"/>
              </a:prstClr>
            </a:outerShdw>
          </a:effectLst>
        </p:spPr>
      </p:pic>
      <p:graphicFrame>
        <p:nvGraphicFramePr>
          <p:cNvPr id="10" name="Table 9"/>
          <p:cNvGraphicFramePr>
            <a:graphicFrameLocks noGrp="1"/>
          </p:cNvGraphicFramePr>
          <p:nvPr>
            <p:extLst>
              <p:ext uri="{D42A27DB-BD31-4B8C-83A1-F6EECF244321}">
                <p14:modId xmlns:p14="http://schemas.microsoft.com/office/powerpoint/2010/main" val="1931630997"/>
              </p:ext>
            </p:extLst>
          </p:nvPr>
        </p:nvGraphicFramePr>
        <p:xfrm>
          <a:off x="6991193" y="1124744"/>
          <a:ext cx="1829280" cy="541154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29280"/>
              </a:tblGrid>
              <a:tr h="458541">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5"/>
                        </a:buBlip>
                      </a:pPr>
                      <a:r>
                        <a:rPr lang="en-GB" sz="1500" baseline="0" dirty="0" smtClean="0">
                          <a:solidFill>
                            <a:srgbClr val="FF0000"/>
                          </a:solidFill>
                          <a:effectLst/>
                          <a:latin typeface="Arial" pitchFamily="34" charset="0"/>
                          <a:ea typeface="Times New Roman"/>
                          <a:cs typeface="Arial" pitchFamily="34" charset="0"/>
                        </a:rPr>
                        <a:t>Taking on the might of competitors</a:t>
                      </a:r>
                    </a:p>
                    <a:p>
                      <a:pPr marL="177800" indent="-177800" algn="l">
                        <a:spcAft>
                          <a:spcPts val="600"/>
                        </a:spcAft>
                        <a:buFontTx/>
                        <a:buBlip>
                          <a:blip r:embed="rId5"/>
                        </a:buBlip>
                      </a:pPr>
                      <a:r>
                        <a:rPr lang="en-GB" sz="1500" baseline="0" dirty="0" smtClean="0">
                          <a:solidFill>
                            <a:schemeClr val="tx1"/>
                          </a:solidFill>
                          <a:effectLst/>
                          <a:latin typeface="Arial" pitchFamily="34" charset="0"/>
                          <a:ea typeface="Times New Roman"/>
                          <a:cs typeface="Arial" pitchFamily="34" charset="0"/>
                        </a:rPr>
                        <a:t>Grants often depend on number of employees</a:t>
                      </a:r>
                    </a:p>
                    <a:p>
                      <a:pPr marL="177800" indent="-177800" algn="l">
                        <a:spcAft>
                          <a:spcPts val="600"/>
                        </a:spcAft>
                        <a:buFontTx/>
                        <a:buBlip>
                          <a:blip r:embed="rId5"/>
                        </a:buBlip>
                      </a:pPr>
                      <a:r>
                        <a:rPr lang="en-GB" sz="1500" baseline="0" dirty="0" smtClean="0">
                          <a:solidFill>
                            <a:srgbClr val="FF0000"/>
                          </a:solidFill>
                          <a:effectLst/>
                          <a:latin typeface="Arial" pitchFamily="34" charset="0"/>
                          <a:ea typeface="Times New Roman"/>
                          <a:cs typeface="Arial" pitchFamily="34" charset="0"/>
                        </a:rPr>
                        <a:t>Quality of skill base in an area</a:t>
                      </a:r>
                    </a:p>
                    <a:p>
                      <a:pPr marL="177800" indent="-177800" algn="l">
                        <a:spcAft>
                          <a:spcPts val="600"/>
                        </a:spcAft>
                        <a:buFontTx/>
                        <a:buBlip>
                          <a:blip r:embed="rId5"/>
                        </a:buBlip>
                      </a:pPr>
                      <a:r>
                        <a:rPr lang="en-GB" sz="1500" baseline="0" dirty="0" smtClean="0">
                          <a:solidFill>
                            <a:schemeClr val="tx1"/>
                          </a:solidFill>
                          <a:effectLst/>
                          <a:latin typeface="Arial" pitchFamily="34" charset="0"/>
                          <a:ea typeface="Times New Roman"/>
                          <a:cs typeface="Arial" pitchFamily="34" charset="0"/>
                        </a:rPr>
                        <a:t>The USP of the company, service or product</a:t>
                      </a:r>
                    </a:p>
                    <a:p>
                      <a:pPr marL="177800" indent="-177800" algn="l">
                        <a:spcAft>
                          <a:spcPts val="600"/>
                        </a:spcAft>
                        <a:buFontTx/>
                        <a:buBlip>
                          <a:blip r:embed="rId5"/>
                        </a:buBlip>
                      </a:pPr>
                      <a:r>
                        <a:rPr lang="en-GB" sz="1500" baseline="0" dirty="0" smtClean="0">
                          <a:solidFill>
                            <a:srgbClr val="FF0000"/>
                          </a:solidFill>
                          <a:effectLst/>
                          <a:latin typeface="Arial" pitchFamily="34" charset="0"/>
                          <a:ea typeface="Times New Roman"/>
                          <a:cs typeface="Arial" pitchFamily="34" charset="0"/>
                        </a:rPr>
                        <a:t>How a primary company may differ from a tertiary company</a:t>
                      </a:r>
                    </a:p>
                    <a:p>
                      <a:pPr marL="177800" indent="-177800" algn="l">
                        <a:spcAft>
                          <a:spcPts val="600"/>
                        </a:spcAft>
                        <a:buFontTx/>
                        <a:buBlip>
                          <a:blip r:embed="rId5"/>
                        </a:buBlip>
                      </a:pPr>
                      <a:r>
                        <a:rPr lang="en-GB" sz="1500" baseline="0" dirty="0" smtClean="0">
                          <a:solidFill>
                            <a:schemeClr val="tx1"/>
                          </a:solidFill>
                          <a:effectLst/>
                          <a:latin typeface="Arial" pitchFamily="34" charset="0"/>
                          <a:ea typeface="Times New Roman"/>
                          <a:cs typeface="Arial" pitchFamily="34" charset="0"/>
                        </a:rPr>
                        <a:t>How any successful business started out</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991193" y="1181200"/>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5122623"/>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800" dirty="0"/>
              <a:t>1.3.2 – Comparing the Size of Businesses – Activity</a:t>
            </a:r>
            <a:endParaRPr lang="en-ZA" sz="2800" dirty="0">
              <a:ea typeface="Calibri" pitchFamily="34" charset="0"/>
            </a:endParaRPr>
          </a:p>
        </p:txBody>
      </p:sp>
      <p:sp>
        <p:nvSpPr>
          <p:cNvPr id="3" name="TextBox 2"/>
          <p:cNvSpPr txBox="1"/>
          <p:nvPr/>
        </p:nvSpPr>
        <p:spPr>
          <a:xfrm>
            <a:off x="323850" y="1179909"/>
            <a:ext cx="6552406" cy="1848198"/>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630" b="1" dirty="0" smtClean="0">
                <a:solidFill>
                  <a:srgbClr val="FF0000"/>
                </a:solidFill>
              </a:rPr>
              <a:t>Activity 3.4 – </a:t>
            </a:r>
            <a:r>
              <a:rPr lang="en-US" sz="1630" dirty="0" smtClean="0">
                <a:solidFill>
                  <a:srgbClr val="FF0000"/>
                </a:solidFill>
              </a:rPr>
              <a:t>You are employed by Company A which makes quad bikes. You have been asked to write a brief report to the Managing Director comparing the size of your company with 3 others in the same industry. Use the following information in your report.</a:t>
            </a:r>
          </a:p>
          <a:p>
            <a:pPr marL="292100" indent="-292100">
              <a:buClr>
                <a:srgbClr val="00B050"/>
              </a:buClr>
              <a:buFont typeface="Wingdings 3" panose="05040102010807070707" pitchFamily="18" charset="2"/>
              <a:buChar char=""/>
            </a:pPr>
            <a:r>
              <a:rPr lang="en-US" sz="1630" dirty="0" smtClean="0">
                <a:solidFill>
                  <a:srgbClr val="FF0000"/>
                </a:solidFill>
              </a:rPr>
              <a:t>State the advantages and disadvantages of each of the ways in comparing business size.</a:t>
            </a:r>
          </a:p>
        </p:txBody>
      </p:sp>
      <p:graphicFrame>
        <p:nvGraphicFramePr>
          <p:cNvPr id="6" name="Table 5"/>
          <p:cNvGraphicFramePr>
            <a:graphicFrameLocks noGrp="1"/>
          </p:cNvGraphicFramePr>
          <p:nvPr>
            <p:extLst>
              <p:ext uri="{D42A27DB-BD31-4B8C-83A1-F6EECF244321}">
                <p14:modId xmlns:p14="http://schemas.microsoft.com/office/powerpoint/2010/main" val="2664812072"/>
              </p:ext>
            </p:extLst>
          </p:nvPr>
        </p:nvGraphicFramePr>
        <p:xfrm>
          <a:off x="323851" y="2981176"/>
          <a:ext cx="6552405" cy="2032000"/>
        </p:xfrm>
        <a:graphic>
          <a:graphicData uri="http://schemas.openxmlformats.org/drawingml/2006/table">
            <a:tbl>
              <a:tblPr firstRow="1" bandRow="1">
                <a:tableStyleId>{5C22544A-7EE6-4342-B048-85BDC9FD1C3A}</a:tableStyleId>
              </a:tblPr>
              <a:tblGrid>
                <a:gridCol w="1129725"/>
                <a:gridCol w="1656930"/>
                <a:gridCol w="1925094"/>
                <a:gridCol w="1840656"/>
              </a:tblGrid>
              <a:tr h="370840">
                <a:tc>
                  <a:txBody>
                    <a:bodyPr/>
                    <a:lstStyle/>
                    <a:p>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Workers</a:t>
                      </a:r>
                      <a:r>
                        <a:rPr lang="en-US" sz="1500" baseline="0" dirty="0" smtClean="0">
                          <a:latin typeface="Calibri" panose="020F0502020204030204" pitchFamily="34" charset="0"/>
                        </a:rPr>
                        <a:t> Employed</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Capital Employed ($m)</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Value of Output ($m)</a:t>
                      </a:r>
                      <a:endParaRPr lang="en-US" sz="1500" dirty="0">
                        <a:latin typeface="Calibri" panose="020F0502020204030204" pitchFamily="34" charset="0"/>
                      </a:endParaRPr>
                    </a:p>
                  </a:txBody>
                  <a:tcPr/>
                </a:tc>
              </a:tr>
              <a:tr h="370840">
                <a:tc>
                  <a:txBody>
                    <a:bodyPr/>
                    <a:lstStyle/>
                    <a:p>
                      <a:r>
                        <a:rPr lang="en-US" sz="1500" dirty="0" smtClean="0">
                          <a:latin typeface="Calibri" panose="020F0502020204030204" pitchFamily="34" charset="0"/>
                        </a:rPr>
                        <a:t>Company A</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20,000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50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100</a:t>
                      </a:r>
                      <a:endParaRPr lang="en-US" sz="1500" dirty="0">
                        <a:latin typeface="Calibri" panose="020F050202020403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latin typeface="Calibri" panose="020F0502020204030204" pitchFamily="34" charset="0"/>
                        </a:rPr>
                        <a:t>Company B</a:t>
                      </a:r>
                    </a:p>
                  </a:txBody>
                  <a:tcPr/>
                </a:tc>
                <a:tc>
                  <a:txBody>
                    <a:bodyPr/>
                    <a:lstStyle/>
                    <a:p>
                      <a:pPr algn="ctr"/>
                      <a:r>
                        <a:rPr lang="en-US" sz="1500" dirty="0" smtClean="0">
                          <a:latin typeface="Calibri" panose="020F0502020204030204" pitchFamily="34" charset="0"/>
                        </a:rPr>
                        <a:t>5,000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150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300</a:t>
                      </a:r>
                      <a:endParaRPr lang="en-US" sz="1500" dirty="0">
                        <a:latin typeface="Calibri" panose="020F050202020403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latin typeface="Calibri" panose="020F0502020204030204" pitchFamily="34" charset="0"/>
                        </a:rPr>
                        <a:t>Company C</a:t>
                      </a:r>
                    </a:p>
                  </a:txBody>
                  <a:tcPr/>
                </a:tc>
                <a:tc>
                  <a:txBody>
                    <a:bodyPr/>
                    <a:lstStyle/>
                    <a:p>
                      <a:pPr algn="ctr"/>
                      <a:r>
                        <a:rPr lang="en-US" sz="1500" dirty="0" smtClean="0">
                          <a:latin typeface="Calibri" panose="020F0502020204030204" pitchFamily="34" charset="0"/>
                        </a:rPr>
                        <a:t>3,000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60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160</a:t>
                      </a:r>
                      <a:endParaRPr lang="en-US" sz="1500" dirty="0">
                        <a:latin typeface="Calibri" panose="020F050202020403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latin typeface="Calibri" panose="020F0502020204030204" pitchFamily="34" charset="0"/>
                        </a:rPr>
                        <a:t>Company D</a:t>
                      </a:r>
                    </a:p>
                  </a:txBody>
                  <a:tcPr/>
                </a:tc>
                <a:tc>
                  <a:txBody>
                    <a:bodyPr/>
                    <a:lstStyle/>
                    <a:p>
                      <a:pPr algn="ctr"/>
                      <a:r>
                        <a:rPr lang="en-US" sz="1500" dirty="0" smtClean="0">
                          <a:latin typeface="Calibri" panose="020F0502020204030204" pitchFamily="34" charset="0"/>
                        </a:rPr>
                        <a:t>15,000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180</a:t>
                      </a:r>
                      <a:endParaRPr lang="en-US" sz="1500" dirty="0">
                        <a:latin typeface="Calibri" panose="020F0502020204030204" pitchFamily="34" charset="0"/>
                      </a:endParaRPr>
                    </a:p>
                  </a:txBody>
                  <a:tcPr/>
                </a:tc>
                <a:tc>
                  <a:txBody>
                    <a:bodyPr/>
                    <a:lstStyle/>
                    <a:p>
                      <a:pPr algn="ctr"/>
                      <a:r>
                        <a:rPr lang="en-US" sz="1500" dirty="0" smtClean="0">
                          <a:latin typeface="Calibri" panose="020F0502020204030204" pitchFamily="34" charset="0"/>
                        </a:rPr>
                        <a:t>150</a:t>
                      </a:r>
                      <a:endParaRPr lang="en-US" sz="1500" dirty="0">
                        <a:latin typeface="Calibri" panose="020F0502020204030204" pitchFamily="34" charset="0"/>
                      </a:endParaRPr>
                    </a:p>
                  </a:txBody>
                  <a:tcPr/>
                </a:tc>
              </a:tr>
            </a:tbl>
          </a:graphicData>
        </a:graphic>
      </p:graphicFrame>
      <p:sp>
        <p:nvSpPr>
          <p:cNvPr id="7" name="TextBox 6"/>
          <p:cNvSpPr txBox="1"/>
          <p:nvPr/>
        </p:nvSpPr>
        <p:spPr>
          <a:xfrm>
            <a:off x="323850" y="4999992"/>
            <a:ext cx="6552406" cy="1597360"/>
          </a:xfrm>
          <a:prstGeom prst="rect">
            <a:avLst/>
          </a:prstGeom>
          <a:noFill/>
        </p:spPr>
        <p:txBody>
          <a:bodyPr wrap="square" rtlCol="0">
            <a:spAutoFit/>
          </a:bodyPr>
          <a:lstStyle/>
          <a:p>
            <a:r>
              <a:rPr lang="en-US" sz="1630" dirty="0" smtClean="0">
                <a:solidFill>
                  <a:srgbClr val="FF0000"/>
                </a:solidFill>
              </a:rPr>
              <a:t>Also state </a:t>
            </a:r>
          </a:p>
          <a:p>
            <a:pPr marL="457200" indent="-228600">
              <a:buFont typeface="+mj-lt"/>
              <a:buAutoNum type="arabicPeriod"/>
            </a:pPr>
            <a:r>
              <a:rPr lang="en-US" sz="1630" dirty="0" smtClean="0">
                <a:solidFill>
                  <a:srgbClr val="FF0000"/>
                </a:solidFill>
              </a:rPr>
              <a:t>how your company might improve its Value of Output</a:t>
            </a:r>
          </a:p>
          <a:p>
            <a:pPr marL="457200" indent="-228600">
              <a:buFont typeface="+mj-lt"/>
              <a:buAutoNum type="arabicPeriod"/>
            </a:pPr>
            <a:r>
              <a:rPr lang="en-US" sz="1630" dirty="0" smtClean="0">
                <a:solidFill>
                  <a:srgbClr val="FF0000"/>
                </a:solidFill>
              </a:rPr>
              <a:t>how it might reduce the number of workers employed </a:t>
            </a:r>
          </a:p>
          <a:p>
            <a:pPr marL="457200" indent="-228600">
              <a:buFont typeface="+mj-lt"/>
              <a:buAutoNum type="arabicPeriod"/>
            </a:pPr>
            <a:r>
              <a:rPr lang="en-US" sz="1630" dirty="0" smtClean="0">
                <a:solidFill>
                  <a:srgbClr val="FF0000"/>
                </a:solidFill>
              </a:rPr>
              <a:t>and what might the result of an increase in the Capital Employed. </a:t>
            </a:r>
          </a:p>
          <a:p>
            <a:r>
              <a:rPr lang="en-US" sz="1630" dirty="0" smtClean="0">
                <a:solidFill>
                  <a:srgbClr val="FF0000"/>
                </a:solidFill>
              </a:rPr>
              <a:t>Be specific for this kind of industry.</a:t>
            </a:r>
            <a:endParaRPr lang="en-US" sz="1630" dirty="0">
              <a:solidFill>
                <a:srgbClr val="FF000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931630997"/>
              </p:ext>
            </p:extLst>
          </p:nvPr>
        </p:nvGraphicFramePr>
        <p:xfrm>
          <a:off x="6991193" y="1124744"/>
          <a:ext cx="1829280" cy="541154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29280"/>
              </a:tblGrid>
              <a:tr h="458541">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Taking on the might of competitors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Grants often depend on number of employees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Quality of skill base in an area</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USP of the company, service or product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 primary company may differ from a tertiary company</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any successful business started out</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81200"/>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98021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300" dirty="0"/>
              <a:t>1.3.2 – Comparing the Size of Businesses – Revision Summary</a:t>
            </a:r>
            <a:endParaRPr lang="en-ZA" sz="2300" dirty="0">
              <a:ea typeface="Calibri" pitchFamily="34" charset="0"/>
            </a:endParaRPr>
          </a:p>
        </p:txBody>
      </p:sp>
      <p:grpSp>
        <p:nvGrpSpPr>
          <p:cNvPr id="3115" name="Group 3114"/>
          <p:cNvGrpSpPr/>
          <p:nvPr/>
        </p:nvGrpSpPr>
        <p:grpSpPr>
          <a:xfrm>
            <a:off x="611560" y="4565333"/>
            <a:ext cx="3495799" cy="1645245"/>
            <a:chOff x="539552" y="4853365"/>
            <a:chExt cx="3495799" cy="1645245"/>
          </a:xfrm>
        </p:grpSpPr>
        <p:sp>
          <p:nvSpPr>
            <p:cNvPr id="14" name="Rounded Rectangle 13"/>
            <p:cNvSpPr/>
            <p:nvPr/>
          </p:nvSpPr>
          <p:spPr>
            <a:xfrm>
              <a:off x="539552" y="5877272"/>
              <a:ext cx="1584176" cy="62133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dirty="0" smtClean="0">
                  <a:latin typeface="Calibri" panose="020F0502020204030204" pitchFamily="34" charset="0"/>
                </a:rPr>
                <a:t>By Numbers of Workers Involved</a:t>
              </a:r>
              <a:endParaRPr lang="en-US" sz="1600" dirty="0">
                <a:latin typeface="Calibri" panose="020F0502020204030204" pitchFamily="34" charset="0"/>
              </a:endParaRPr>
            </a:p>
          </p:txBody>
        </p:sp>
        <p:cxnSp>
          <p:nvCxnSpPr>
            <p:cNvPr id="20" name="Straight Arrow Connector 19"/>
            <p:cNvCxnSpPr>
              <a:stCxn id="39" idx="1"/>
              <a:endCxn id="14" idx="0"/>
            </p:cNvCxnSpPr>
            <p:nvPr/>
          </p:nvCxnSpPr>
          <p:spPr>
            <a:xfrm flipH="1">
              <a:off x="1331640" y="4853365"/>
              <a:ext cx="2703711" cy="102390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6" name="Group 3115"/>
          <p:cNvGrpSpPr/>
          <p:nvPr/>
        </p:nvGrpSpPr>
        <p:grpSpPr>
          <a:xfrm>
            <a:off x="2603186" y="4817361"/>
            <a:ext cx="2076826" cy="1282082"/>
            <a:chOff x="2531178" y="5105393"/>
            <a:chExt cx="2076826" cy="1282082"/>
          </a:xfrm>
        </p:grpSpPr>
        <p:sp>
          <p:nvSpPr>
            <p:cNvPr id="15" name="Rounded Rectangle 14"/>
            <p:cNvSpPr/>
            <p:nvPr/>
          </p:nvSpPr>
          <p:spPr>
            <a:xfrm>
              <a:off x="2531178" y="5975693"/>
              <a:ext cx="1777388" cy="41178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dirty="0" smtClean="0">
                  <a:latin typeface="Calibri" panose="020F0502020204030204" pitchFamily="34" charset="0"/>
                </a:rPr>
                <a:t>By Value of Output</a:t>
              </a:r>
              <a:endParaRPr lang="en-US" sz="1600" dirty="0">
                <a:latin typeface="Calibri" panose="020F0502020204030204" pitchFamily="34" charset="0"/>
              </a:endParaRPr>
            </a:p>
          </p:txBody>
        </p:sp>
        <p:cxnSp>
          <p:nvCxnSpPr>
            <p:cNvPr id="21" name="Straight Arrow Connector 20"/>
            <p:cNvCxnSpPr>
              <a:stCxn id="39" idx="2"/>
              <a:endCxn id="15" idx="0"/>
            </p:cNvCxnSpPr>
            <p:nvPr/>
          </p:nvCxnSpPr>
          <p:spPr>
            <a:xfrm flipH="1">
              <a:off x="3419872" y="5105393"/>
              <a:ext cx="1188132" cy="8703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7" name="Group 3116"/>
          <p:cNvGrpSpPr/>
          <p:nvPr/>
        </p:nvGrpSpPr>
        <p:grpSpPr>
          <a:xfrm>
            <a:off x="4680012" y="4817361"/>
            <a:ext cx="1356746" cy="1282081"/>
            <a:chOff x="4608004" y="5105393"/>
            <a:chExt cx="1356746" cy="1282081"/>
          </a:xfrm>
        </p:grpSpPr>
        <p:sp>
          <p:nvSpPr>
            <p:cNvPr id="17" name="Rounded Rectangle 16"/>
            <p:cNvSpPr/>
            <p:nvPr/>
          </p:nvSpPr>
          <p:spPr>
            <a:xfrm>
              <a:off x="4860032" y="6066649"/>
              <a:ext cx="1104718" cy="3208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By Sales</a:t>
              </a:r>
              <a:endParaRPr lang="en-US" dirty="0">
                <a:latin typeface="Calibri" panose="020F0502020204030204" pitchFamily="34" charset="0"/>
              </a:endParaRPr>
            </a:p>
          </p:txBody>
        </p:sp>
        <p:cxnSp>
          <p:nvCxnSpPr>
            <p:cNvPr id="22" name="Straight Arrow Connector 21"/>
            <p:cNvCxnSpPr>
              <a:stCxn id="39" idx="2"/>
              <a:endCxn id="17" idx="0"/>
            </p:cNvCxnSpPr>
            <p:nvPr/>
          </p:nvCxnSpPr>
          <p:spPr>
            <a:xfrm>
              <a:off x="4608004" y="5105393"/>
              <a:ext cx="804387" cy="9612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2" name="Group 3111"/>
          <p:cNvGrpSpPr/>
          <p:nvPr/>
        </p:nvGrpSpPr>
        <p:grpSpPr>
          <a:xfrm>
            <a:off x="4067944" y="1484784"/>
            <a:ext cx="1184721" cy="1287864"/>
            <a:chOff x="3995936" y="1772816"/>
            <a:chExt cx="1184721" cy="1287864"/>
          </a:xfrm>
        </p:grpSpPr>
        <p:sp>
          <p:nvSpPr>
            <p:cNvPr id="30" name="Rounded Rectangle 29"/>
            <p:cNvSpPr/>
            <p:nvPr/>
          </p:nvSpPr>
          <p:spPr>
            <a:xfrm>
              <a:off x="3995936" y="1772816"/>
              <a:ext cx="1184721" cy="32660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Banks</a:t>
              </a:r>
              <a:endParaRPr lang="en-US" dirty="0">
                <a:latin typeface="Calibri" panose="020F0502020204030204" pitchFamily="34" charset="0"/>
              </a:endParaRPr>
            </a:p>
          </p:txBody>
        </p:sp>
        <p:cxnSp>
          <p:nvCxnSpPr>
            <p:cNvPr id="33" name="Straight Arrow Connector 32"/>
            <p:cNvCxnSpPr>
              <a:stCxn id="28" idx="0"/>
              <a:endCxn id="30" idx="2"/>
            </p:cNvCxnSpPr>
            <p:nvPr/>
          </p:nvCxnSpPr>
          <p:spPr>
            <a:xfrm flipH="1" flipV="1">
              <a:off x="4588297" y="2099424"/>
              <a:ext cx="19707" cy="9612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0" name="Group 3109"/>
          <p:cNvGrpSpPr/>
          <p:nvPr/>
        </p:nvGrpSpPr>
        <p:grpSpPr>
          <a:xfrm>
            <a:off x="611561" y="2071787"/>
            <a:ext cx="3420379" cy="867514"/>
            <a:chOff x="539553" y="2359819"/>
            <a:chExt cx="3420379" cy="867514"/>
          </a:xfrm>
        </p:grpSpPr>
        <p:sp>
          <p:nvSpPr>
            <p:cNvPr id="29" name="Rounded Rectangle 28"/>
            <p:cNvSpPr/>
            <p:nvPr/>
          </p:nvSpPr>
          <p:spPr>
            <a:xfrm>
              <a:off x="539553" y="2359819"/>
              <a:ext cx="1080120"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Investors</a:t>
              </a:r>
              <a:endParaRPr lang="en-US" dirty="0">
                <a:latin typeface="Calibri" panose="020F0502020204030204" pitchFamily="34" charset="0"/>
              </a:endParaRPr>
            </a:p>
          </p:txBody>
        </p:sp>
        <p:cxnSp>
          <p:nvCxnSpPr>
            <p:cNvPr id="34" name="Straight Arrow Connector 33"/>
            <p:cNvCxnSpPr>
              <a:stCxn id="28" idx="1"/>
              <a:endCxn id="29" idx="3"/>
            </p:cNvCxnSpPr>
            <p:nvPr/>
          </p:nvCxnSpPr>
          <p:spPr>
            <a:xfrm flipH="1" flipV="1">
              <a:off x="1619673" y="2526472"/>
              <a:ext cx="2340259" cy="7008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1" name="Group 3110"/>
          <p:cNvGrpSpPr/>
          <p:nvPr/>
        </p:nvGrpSpPr>
        <p:grpSpPr>
          <a:xfrm>
            <a:off x="1907704" y="1534794"/>
            <a:ext cx="2772308" cy="1237854"/>
            <a:chOff x="1835696" y="1822826"/>
            <a:chExt cx="2772308" cy="1237854"/>
          </a:xfrm>
        </p:grpSpPr>
        <p:sp>
          <p:nvSpPr>
            <p:cNvPr id="31" name="Rounded Rectangle 30"/>
            <p:cNvSpPr/>
            <p:nvPr/>
          </p:nvSpPr>
          <p:spPr>
            <a:xfrm>
              <a:off x="1835696" y="1822826"/>
              <a:ext cx="1656184" cy="34561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Governments</a:t>
              </a:r>
              <a:endParaRPr lang="en-US" dirty="0">
                <a:latin typeface="Calibri" panose="020F0502020204030204" pitchFamily="34" charset="0"/>
              </a:endParaRPr>
            </a:p>
          </p:txBody>
        </p:sp>
        <p:cxnSp>
          <p:nvCxnSpPr>
            <p:cNvPr id="35" name="Straight Arrow Connector 34"/>
            <p:cNvCxnSpPr>
              <a:stCxn id="28" idx="0"/>
              <a:endCxn id="31" idx="2"/>
            </p:cNvCxnSpPr>
            <p:nvPr/>
          </p:nvCxnSpPr>
          <p:spPr>
            <a:xfrm flipH="1" flipV="1">
              <a:off x="2663788" y="2168438"/>
              <a:ext cx="1944216" cy="89224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09" name="Group 3108"/>
          <p:cNvGrpSpPr/>
          <p:nvPr/>
        </p:nvGrpSpPr>
        <p:grpSpPr>
          <a:xfrm>
            <a:off x="2987824" y="2772648"/>
            <a:ext cx="3384376" cy="2044713"/>
            <a:chOff x="2915816" y="3060680"/>
            <a:chExt cx="3384376" cy="2044713"/>
          </a:xfrm>
        </p:grpSpPr>
        <p:sp>
          <p:nvSpPr>
            <p:cNvPr id="28" name="Rounded Rectangle 27"/>
            <p:cNvSpPr/>
            <p:nvPr/>
          </p:nvSpPr>
          <p:spPr>
            <a:xfrm>
              <a:off x="3959932" y="3060680"/>
              <a:ext cx="1296144" cy="33330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Useful To</a:t>
              </a:r>
              <a:endParaRPr lang="en-US" b="1" dirty="0">
                <a:latin typeface="Calibri" panose="020F0502020204030204" pitchFamily="34" charset="0"/>
              </a:endParaRPr>
            </a:p>
          </p:txBody>
        </p:sp>
        <p:cxnSp>
          <p:nvCxnSpPr>
            <p:cNvPr id="36" name="Straight Arrow Connector 35"/>
            <p:cNvCxnSpPr>
              <a:stCxn id="38" idx="0"/>
              <a:endCxn id="28" idx="2"/>
            </p:cNvCxnSpPr>
            <p:nvPr/>
          </p:nvCxnSpPr>
          <p:spPr>
            <a:xfrm flipV="1">
              <a:off x="4608004" y="3393986"/>
              <a:ext cx="0" cy="4004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a:xfrm>
              <a:off x="2915816" y="3794470"/>
              <a:ext cx="3384376" cy="4458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COMPARING BUSINESS SIZE</a:t>
              </a:r>
              <a:endParaRPr lang="en-US" sz="2000" b="1" dirty="0">
                <a:latin typeface="Calibri" panose="020F0502020204030204" pitchFamily="34" charset="0"/>
              </a:endParaRPr>
            </a:p>
          </p:txBody>
        </p:sp>
        <p:sp>
          <p:nvSpPr>
            <p:cNvPr id="39" name="Rounded Rectangle 38"/>
            <p:cNvSpPr/>
            <p:nvPr/>
          </p:nvSpPr>
          <p:spPr>
            <a:xfrm>
              <a:off x="4035351" y="4601337"/>
              <a:ext cx="1145306" cy="50405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Methods</a:t>
              </a:r>
              <a:endParaRPr lang="en-US" b="1" dirty="0">
                <a:latin typeface="Calibri" panose="020F0502020204030204" pitchFamily="34" charset="0"/>
              </a:endParaRPr>
            </a:p>
          </p:txBody>
        </p:sp>
        <p:cxnSp>
          <p:nvCxnSpPr>
            <p:cNvPr id="41" name="Straight Arrow Connector 40"/>
            <p:cNvCxnSpPr>
              <a:stCxn id="38" idx="2"/>
              <a:endCxn id="39" idx="0"/>
            </p:cNvCxnSpPr>
            <p:nvPr/>
          </p:nvCxnSpPr>
          <p:spPr>
            <a:xfrm>
              <a:off x="4608004" y="4240356"/>
              <a:ext cx="0" cy="3609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7620361" y="3437362"/>
            <a:ext cx="912079" cy="400110"/>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sz="2000" dirty="0" smtClean="0"/>
              <a:t>Start</a:t>
            </a:r>
            <a:endParaRPr lang="en-US" sz="2000" dirty="0"/>
          </a:p>
        </p:txBody>
      </p:sp>
      <p:grpSp>
        <p:nvGrpSpPr>
          <p:cNvPr id="3118" name="Group 3117"/>
          <p:cNvGrpSpPr/>
          <p:nvPr/>
        </p:nvGrpSpPr>
        <p:grpSpPr>
          <a:xfrm>
            <a:off x="5252665" y="4493325"/>
            <a:ext cx="3279775" cy="1626618"/>
            <a:chOff x="5180657" y="4781357"/>
            <a:chExt cx="3279775" cy="1626618"/>
          </a:xfrm>
        </p:grpSpPr>
        <p:sp>
          <p:nvSpPr>
            <p:cNvPr id="16" name="Rounded Rectangle 15"/>
            <p:cNvSpPr/>
            <p:nvPr/>
          </p:nvSpPr>
          <p:spPr>
            <a:xfrm>
              <a:off x="6372200" y="5949280"/>
              <a:ext cx="2088232" cy="45869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By Capital Employed</a:t>
              </a:r>
              <a:endParaRPr lang="en-US" dirty="0">
                <a:latin typeface="Calibri" panose="020F0502020204030204" pitchFamily="34" charset="0"/>
              </a:endParaRPr>
            </a:p>
          </p:txBody>
        </p:sp>
        <p:cxnSp>
          <p:nvCxnSpPr>
            <p:cNvPr id="63" name="Straight Arrow Connector 62"/>
            <p:cNvCxnSpPr>
              <a:stCxn id="39" idx="3"/>
              <a:endCxn id="16" idx="0"/>
            </p:cNvCxnSpPr>
            <p:nvPr/>
          </p:nvCxnSpPr>
          <p:spPr>
            <a:xfrm>
              <a:off x="5180657" y="4781357"/>
              <a:ext cx="2235659" cy="11679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3" name="Group 3112"/>
          <p:cNvGrpSpPr/>
          <p:nvPr/>
        </p:nvGrpSpPr>
        <p:grpSpPr>
          <a:xfrm>
            <a:off x="4680012" y="1662232"/>
            <a:ext cx="2433532" cy="1038408"/>
            <a:chOff x="4608004" y="1950264"/>
            <a:chExt cx="2433532" cy="1038408"/>
          </a:xfrm>
        </p:grpSpPr>
        <p:sp>
          <p:nvSpPr>
            <p:cNvPr id="83" name="Rounded Rectangle 82"/>
            <p:cNvSpPr/>
            <p:nvPr/>
          </p:nvSpPr>
          <p:spPr>
            <a:xfrm>
              <a:off x="5796136" y="1950264"/>
              <a:ext cx="1245400" cy="32660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Workers</a:t>
              </a:r>
              <a:endParaRPr lang="en-US" dirty="0">
                <a:latin typeface="Calibri" panose="020F0502020204030204" pitchFamily="34" charset="0"/>
              </a:endParaRPr>
            </a:p>
          </p:txBody>
        </p:sp>
        <p:cxnSp>
          <p:nvCxnSpPr>
            <p:cNvPr id="92" name="Straight Arrow Connector 91"/>
            <p:cNvCxnSpPr>
              <a:stCxn id="28" idx="0"/>
              <a:endCxn id="83" idx="2"/>
            </p:cNvCxnSpPr>
            <p:nvPr/>
          </p:nvCxnSpPr>
          <p:spPr>
            <a:xfrm flipV="1">
              <a:off x="4608004" y="2276872"/>
              <a:ext cx="1810832" cy="7118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14" name="Group 3113"/>
          <p:cNvGrpSpPr/>
          <p:nvPr/>
        </p:nvGrpSpPr>
        <p:grpSpPr>
          <a:xfrm>
            <a:off x="5328084" y="2182730"/>
            <a:ext cx="3204356" cy="684563"/>
            <a:chOff x="5256076" y="2470762"/>
            <a:chExt cx="3204356" cy="684563"/>
          </a:xfrm>
        </p:grpSpPr>
        <p:sp>
          <p:nvSpPr>
            <p:cNvPr id="88" name="Rounded Rectangle 87"/>
            <p:cNvSpPr/>
            <p:nvPr/>
          </p:nvSpPr>
          <p:spPr>
            <a:xfrm>
              <a:off x="7064797" y="2470762"/>
              <a:ext cx="1395635" cy="32660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Competitors</a:t>
              </a:r>
              <a:endParaRPr lang="en-US" dirty="0">
                <a:latin typeface="Calibri" panose="020F0502020204030204" pitchFamily="34" charset="0"/>
              </a:endParaRPr>
            </a:p>
          </p:txBody>
        </p:sp>
        <p:cxnSp>
          <p:nvCxnSpPr>
            <p:cNvPr id="95" name="Straight Arrow Connector 94"/>
            <p:cNvCxnSpPr>
              <a:stCxn id="28" idx="3"/>
              <a:endCxn id="88" idx="1"/>
            </p:cNvCxnSpPr>
            <p:nvPr/>
          </p:nvCxnSpPr>
          <p:spPr>
            <a:xfrm flipV="1">
              <a:off x="5256076" y="2634066"/>
              <a:ext cx="1808721" cy="52125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98773022"/>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2"/>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09"/>
                                        </p:tgtEl>
                                        <p:attrNameLst>
                                          <p:attrName>style.visibility</p:attrName>
                                        </p:attrNameLst>
                                      </p:cBhvr>
                                      <p:to>
                                        <p:strVal val="visible"/>
                                      </p:to>
                                    </p:set>
                                    <p:animEffect transition="in" filter="fade">
                                      <p:cBhvr>
                                        <p:cTn id="7" dur="500"/>
                                        <p:tgtEl>
                                          <p:spTgt spid="31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10"/>
                                        </p:tgtEl>
                                        <p:attrNameLst>
                                          <p:attrName>style.visibility</p:attrName>
                                        </p:attrNameLst>
                                      </p:cBhvr>
                                      <p:to>
                                        <p:strVal val="visible"/>
                                      </p:to>
                                    </p:set>
                                    <p:animEffect transition="in" filter="fade">
                                      <p:cBhvr>
                                        <p:cTn id="12" dur="500"/>
                                        <p:tgtEl>
                                          <p:spTgt spid="31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11"/>
                                        </p:tgtEl>
                                        <p:attrNameLst>
                                          <p:attrName>style.visibility</p:attrName>
                                        </p:attrNameLst>
                                      </p:cBhvr>
                                      <p:to>
                                        <p:strVal val="visible"/>
                                      </p:to>
                                    </p:set>
                                    <p:animEffect transition="in" filter="fade">
                                      <p:cBhvr>
                                        <p:cTn id="17" dur="500"/>
                                        <p:tgtEl>
                                          <p:spTgt spid="31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12"/>
                                        </p:tgtEl>
                                        <p:attrNameLst>
                                          <p:attrName>style.visibility</p:attrName>
                                        </p:attrNameLst>
                                      </p:cBhvr>
                                      <p:to>
                                        <p:strVal val="visible"/>
                                      </p:to>
                                    </p:set>
                                    <p:animEffect transition="in" filter="fade">
                                      <p:cBhvr>
                                        <p:cTn id="22" dur="500"/>
                                        <p:tgtEl>
                                          <p:spTgt spid="31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13"/>
                                        </p:tgtEl>
                                        <p:attrNameLst>
                                          <p:attrName>style.visibility</p:attrName>
                                        </p:attrNameLst>
                                      </p:cBhvr>
                                      <p:to>
                                        <p:strVal val="visible"/>
                                      </p:to>
                                    </p:set>
                                    <p:animEffect transition="in" filter="fade">
                                      <p:cBhvr>
                                        <p:cTn id="27" dur="500"/>
                                        <p:tgtEl>
                                          <p:spTgt spid="31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114"/>
                                        </p:tgtEl>
                                        <p:attrNameLst>
                                          <p:attrName>style.visibility</p:attrName>
                                        </p:attrNameLst>
                                      </p:cBhvr>
                                      <p:to>
                                        <p:strVal val="visible"/>
                                      </p:to>
                                    </p:set>
                                    <p:animEffect transition="in" filter="fade">
                                      <p:cBhvr>
                                        <p:cTn id="32" dur="500"/>
                                        <p:tgtEl>
                                          <p:spTgt spid="31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15"/>
                                        </p:tgtEl>
                                        <p:attrNameLst>
                                          <p:attrName>style.visibility</p:attrName>
                                        </p:attrNameLst>
                                      </p:cBhvr>
                                      <p:to>
                                        <p:strVal val="visible"/>
                                      </p:to>
                                    </p:set>
                                    <p:animEffect transition="in" filter="fade">
                                      <p:cBhvr>
                                        <p:cTn id="37" dur="500"/>
                                        <p:tgtEl>
                                          <p:spTgt spid="31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116"/>
                                        </p:tgtEl>
                                        <p:attrNameLst>
                                          <p:attrName>style.visibility</p:attrName>
                                        </p:attrNameLst>
                                      </p:cBhvr>
                                      <p:to>
                                        <p:strVal val="visible"/>
                                      </p:to>
                                    </p:set>
                                    <p:animEffect transition="in" filter="fade">
                                      <p:cBhvr>
                                        <p:cTn id="42" dur="500"/>
                                        <p:tgtEl>
                                          <p:spTgt spid="31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17"/>
                                        </p:tgtEl>
                                        <p:attrNameLst>
                                          <p:attrName>style.visibility</p:attrName>
                                        </p:attrNameLst>
                                      </p:cBhvr>
                                      <p:to>
                                        <p:strVal val="visible"/>
                                      </p:to>
                                    </p:set>
                                    <p:animEffect transition="in" filter="fade">
                                      <p:cBhvr>
                                        <p:cTn id="47" dur="500"/>
                                        <p:tgtEl>
                                          <p:spTgt spid="311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18"/>
                                        </p:tgtEl>
                                        <p:attrNameLst>
                                          <p:attrName>style.visibility</p:attrName>
                                        </p:attrNameLst>
                                      </p:cBhvr>
                                      <p:to>
                                        <p:strVal val="visible"/>
                                      </p:to>
                                    </p:set>
                                    <p:animEffect transition="in" filter="fade">
                                      <p:cBhvr>
                                        <p:cTn id="52" dur="500"/>
                                        <p:tgtEl>
                                          <p:spTgt spid="3118"/>
                                        </p:tgtEl>
                                      </p:cBhvr>
                                    </p:animEffect>
                                  </p:childTnLst>
                                </p:cTn>
                              </p:par>
                            </p:childTnLst>
                          </p:cTn>
                        </p:par>
                      </p:childTnLst>
                    </p:cTn>
                  </p:par>
                </p:childTnLst>
              </p:cTn>
              <p:nextCondLst>
                <p:cond evt="onClick" delay="0">
                  <p:tgtEl>
                    <p:spTgt spid="42"/>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1910" dirty="0"/>
              <a:t>1.3.3 - Why the owners of the business may want to expand the business</a:t>
            </a:r>
          </a:p>
        </p:txBody>
      </p:sp>
      <p:graphicFrame>
        <p:nvGraphicFramePr>
          <p:cNvPr id="25" name="Table 24"/>
          <p:cNvGraphicFramePr>
            <a:graphicFrameLocks noGrp="1"/>
          </p:cNvGraphicFramePr>
          <p:nvPr>
            <p:extLst>
              <p:ext uri="{D42A27DB-BD31-4B8C-83A1-F6EECF244321}">
                <p14:modId xmlns:p14="http://schemas.microsoft.com/office/powerpoint/2010/main" val="2937669257"/>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850" y="1124744"/>
            <a:ext cx="6480398" cy="5324535"/>
          </a:xfrm>
          <a:prstGeom prst="rect">
            <a:avLst/>
          </a:prstGeom>
          <a:noFill/>
        </p:spPr>
        <p:txBody>
          <a:bodyPr wrap="square" rtlCol="0">
            <a:spAutoFit/>
          </a:bodyPr>
          <a:lstStyle/>
          <a:p>
            <a:pPr marL="280988" indent="-280988">
              <a:buClr>
                <a:srgbClr val="00B050"/>
              </a:buClr>
              <a:buFont typeface="Wingdings 3" panose="05040102010807070707" pitchFamily="18" charset="2"/>
              <a:buChar char=""/>
            </a:pPr>
            <a:r>
              <a:rPr lang="en-US" sz="1700" dirty="0" smtClean="0"/>
              <a:t>The Owners of businesses often want their company to grow. What advantages will a business and its owners gain from expansion? Likely benefits will include:</a:t>
            </a:r>
          </a:p>
          <a:p>
            <a:pPr marL="514350" indent="-234950">
              <a:buClr>
                <a:srgbClr val="00B050"/>
              </a:buClr>
              <a:buFont typeface="Arial" panose="020B0604020202020204" pitchFamily="34" charset="0"/>
              <a:buChar char="•"/>
            </a:pPr>
            <a:r>
              <a:rPr lang="en-US" sz="1700" dirty="0" smtClean="0"/>
              <a:t>The possibility of higher profits for the owners</a:t>
            </a:r>
          </a:p>
          <a:p>
            <a:pPr marL="514350" indent="-234950">
              <a:buClr>
                <a:srgbClr val="00B050"/>
              </a:buClr>
              <a:buFont typeface="Arial" panose="020B0604020202020204" pitchFamily="34" charset="0"/>
              <a:buChar char="•"/>
            </a:pPr>
            <a:r>
              <a:rPr lang="en-US" sz="1700" dirty="0" smtClean="0"/>
              <a:t>More status and prestige for the owners and managers – higher salaries are often paid to managers who control bigger businesses.</a:t>
            </a:r>
          </a:p>
          <a:p>
            <a:pPr marL="514350" indent="-234950">
              <a:buClr>
                <a:srgbClr val="00B050"/>
              </a:buClr>
              <a:buFont typeface="Arial" panose="020B0604020202020204" pitchFamily="34" charset="0"/>
              <a:buChar char="•"/>
            </a:pPr>
            <a:r>
              <a:rPr lang="en-US" sz="1700" dirty="0" smtClean="0"/>
              <a:t>Lower average costs </a:t>
            </a:r>
            <a:r>
              <a:rPr lang="en-US" sz="1700" i="1" dirty="0" smtClean="0"/>
              <a:t>(Economies of Scale)</a:t>
            </a:r>
          </a:p>
          <a:p>
            <a:pPr marL="514350" indent="-234950">
              <a:buClr>
                <a:srgbClr val="00B050"/>
              </a:buClr>
              <a:buFont typeface="Arial" panose="020B0604020202020204" pitchFamily="34" charset="0"/>
              <a:buChar char="•"/>
            </a:pPr>
            <a:r>
              <a:rPr lang="en-US" sz="1700" dirty="0" smtClean="0"/>
              <a:t>Larger share of its market – the proportion of total market sales it makes is greater. This gives a business more influence when dealing with suppliers and distributers and consumers are often attracted to the ‘big names’ in an industry.</a:t>
            </a:r>
          </a:p>
          <a:p>
            <a:pPr marL="292100" indent="-292100">
              <a:buClr>
                <a:srgbClr val="00B050"/>
              </a:buClr>
              <a:buFont typeface="Wingdings 3" panose="05040102010807070707" pitchFamily="18" charset="2"/>
              <a:buChar char=""/>
            </a:pPr>
            <a:r>
              <a:rPr lang="en-US" sz="1700" b="1" dirty="0" smtClean="0">
                <a:solidFill>
                  <a:srgbClr val="0070C0"/>
                </a:solidFill>
              </a:rPr>
              <a:t>Activity and Discussion </a:t>
            </a:r>
            <a:r>
              <a:rPr lang="en-US" sz="1700" dirty="0" smtClean="0">
                <a:solidFill>
                  <a:srgbClr val="0070C0"/>
                </a:solidFill>
              </a:rPr>
              <a:t>- What other reasons can you think of for a company to expand. In 4 groups present the following:</a:t>
            </a:r>
          </a:p>
          <a:p>
            <a:pPr marL="622300" indent="-342900">
              <a:buClr>
                <a:srgbClr val="00B050"/>
              </a:buClr>
              <a:buFont typeface="+mj-lt"/>
              <a:buAutoNum type="alphaLcParenR"/>
            </a:pPr>
            <a:r>
              <a:rPr lang="en-US" sz="1700" dirty="0" smtClean="0">
                <a:solidFill>
                  <a:srgbClr val="0070C0"/>
                </a:solidFill>
              </a:rPr>
              <a:t>Consider what happens in a Depression</a:t>
            </a:r>
          </a:p>
          <a:p>
            <a:pPr marL="622300" indent="-342900">
              <a:buClr>
                <a:srgbClr val="00B050"/>
              </a:buClr>
              <a:buFont typeface="+mj-lt"/>
              <a:buAutoNum type="alphaLcParenR"/>
            </a:pPr>
            <a:r>
              <a:rPr lang="en-US" sz="1700" dirty="0" smtClean="0">
                <a:solidFill>
                  <a:srgbClr val="0070C0"/>
                </a:solidFill>
              </a:rPr>
              <a:t>Consider what happens with foreign competition</a:t>
            </a:r>
          </a:p>
          <a:p>
            <a:pPr marL="622300" indent="-342900">
              <a:buClr>
                <a:srgbClr val="00B050"/>
              </a:buClr>
              <a:buFont typeface="+mj-lt"/>
              <a:buAutoNum type="alphaLcParenR"/>
            </a:pPr>
            <a:r>
              <a:rPr lang="en-US" sz="1700" dirty="0" smtClean="0">
                <a:solidFill>
                  <a:srgbClr val="0070C0"/>
                </a:solidFill>
              </a:rPr>
              <a:t>Consider what happens when you do not do R&amp;D.</a:t>
            </a:r>
          </a:p>
          <a:p>
            <a:pPr marL="622300" indent="-342900">
              <a:buClr>
                <a:srgbClr val="00B050"/>
              </a:buClr>
              <a:buFont typeface="+mj-lt"/>
              <a:buAutoNum type="alphaLcParenR"/>
            </a:pPr>
            <a:r>
              <a:rPr lang="en-US" sz="1700" dirty="0" smtClean="0">
                <a:solidFill>
                  <a:srgbClr val="0070C0"/>
                </a:solidFill>
              </a:rPr>
              <a:t>Consider what happens when the government changes.</a:t>
            </a:r>
          </a:p>
          <a:p>
            <a:pPr marL="622300" indent="-342900">
              <a:buClr>
                <a:srgbClr val="00B050"/>
              </a:buClr>
              <a:buFont typeface="+mj-lt"/>
              <a:buAutoNum type="alphaLcParenR"/>
            </a:pPr>
            <a:r>
              <a:rPr lang="en-US" sz="1700" dirty="0" smtClean="0">
                <a:solidFill>
                  <a:srgbClr val="0070C0"/>
                </a:solidFill>
              </a:rPr>
              <a:t>What does diversification mean?</a:t>
            </a:r>
            <a:endParaRPr lang="en-US" sz="1700" dirty="0">
              <a:solidFill>
                <a:srgbClr val="0070C0"/>
              </a:solidFill>
            </a:endParaRPr>
          </a:p>
        </p:txBody>
      </p:sp>
    </p:spTree>
    <p:extLst>
      <p:ext uri="{BB962C8B-B14F-4D97-AF65-F5344CB8AC3E}">
        <p14:creationId xmlns:p14="http://schemas.microsoft.com/office/powerpoint/2010/main" val="2936881529"/>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How can businesses grow?</a:t>
            </a:r>
          </a:p>
        </p:txBody>
      </p:sp>
      <p:sp>
        <p:nvSpPr>
          <p:cNvPr id="3" name="TextBox 2"/>
          <p:cNvSpPr txBox="1"/>
          <p:nvPr/>
        </p:nvSpPr>
        <p:spPr>
          <a:xfrm>
            <a:off x="323849" y="1168291"/>
            <a:ext cx="6264375" cy="5336846"/>
          </a:xfrm>
          <a:prstGeom prst="rect">
            <a:avLst/>
          </a:prstGeom>
          <a:noFill/>
        </p:spPr>
        <p:txBody>
          <a:bodyPr wrap="square" rtlCol="0">
            <a:spAutoFit/>
          </a:bodyPr>
          <a:lstStyle/>
          <a:p>
            <a:pPr marL="225425" indent="-225425">
              <a:buClr>
                <a:srgbClr val="00B050"/>
              </a:buClr>
              <a:buFont typeface="Wingdings 3" panose="05040102010807070707" pitchFamily="18" charset="2"/>
              <a:buChar char=""/>
            </a:pPr>
            <a:r>
              <a:rPr lang="en-US" sz="1420" dirty="0" smtClean="0"/>
              <a:t>Businesses can expand in 2 main ways:</a:t>
            </a:r>
          </a:p>
          <a:p>
            <a:pPr marL="225425" indent="-225425">
              <a:buClr>
                <a:srgbClr val="00B050"/>
              </a:buClr>
              <a:buFont typeface="Wingdings 3" panose="05040102010807070707" pitchFamily="18" charset="2"/>
              <a:buChar char=""/>
            </a:pPr>
            <a:r>
              <a:rPr lang="en-US" sz="1420" b="1" dirty="0" smtClean="0"/>
              <a:t>Internal growth </a:t>
            </a:r>
            <a:r>
              <a:rPr lang="en-US" sz="1420" dirty="0" smtClean="0"/>
              <a:t>– Expanding the business through investment or opportunity, e.g. a restaurant could open other restaurants in other towns – this growth is often paid for by profits from the existing business. This growth is often quite slow but easier to manage than external growth.</a:t>
            </a:r>
          </a:p>
          <a:p>
            <a:pPr marL="225425" indent="-225425">
              <a:buClr>
                <a:srgbClr val="00B050"/>
              </a:buClr>
              <a:buFont typeface="Wingdings 3" panose="05040102010807070707" pitchFamily="18" charset="2"/>
              <a:buChar char=""/>
            </a:pPr>
            <a:r>
              <a:rPr lang="en-US" sz="1420" b="1" dirty="0" smtClean="0"/>
              <a:t>External growth </a:t>
            </a:r>
            <a:r>
              <a:rPr lang="en-US" sz="1420" dirty="0" smtClean="0"/>
              <a:t>– involving a takeover or merger with another business. There are multiple different kinds of these:</a:t>
            </a:r>
          </a:p>
          <a:p>
            <a:pPr marL="225425" indent="-225425">
              <a:buClr>
                <a:srgbClr val="00B050"/>
              </a:buClr>
              <a:buFont typeface="Wingdings 3" panose="05040102010807070707" pitchFamily="18" charset="2"/>
              <a:buChar char=""/>
            </a:pPr>
            <a:r>
              <a:rPr lang="en-US" sz="1420" b="1" dirty="0" smtClean="0"/>
              <a:t>Horizontal Merger</a:t>
            </a:r>
            <a:r>
              <a:rPr lang="en-US" sz="1420" dirty="0" smtClean="0"/>
              <a:t> (Horizontal Integration) – when one firm merges with or takes over another one in the same industry at the same stage of production e.g. Microsoft and Nokia.</a:t>
            </a:r>
          </a:p>
          <a:p>
            <a:pPr marL="225425" indent="-225425">
              <a:buClr>
                <a:srgbClr val="00B050"/>
              </a:buClr>
              <a:buFont typeface="Wingdings 3" panose="05040102010807070707" pitchFamily="18" charset="2"/>
              <a:buChar char=""/>
            </a:pPr>
            <a:r>
              <a:rPr lang="en-US" sz="1420" b="1" dirty="0" smtClean="0"/>
              <a:t>Vertical Merger </a:t>
            </a:r>
            <a:r>
              <a:rPr lang="en-US" sz="1420" dirty="0" smtClean="0"/>
              <a:t>(Vertical Integration) – when one firm merges with or takes over another one in the same industry but at a different stage of production. This can be forward – when a firm integrates with another firm which is at a later stage (i.e. the product production is closer to the consumer) or backward – when a firm integrates with another firm at an earlier stage of production (closer to the raw material supplies e.g. manufacturing)</a:t>
            </a:r>
          </a:p>
          <a:p>
            <a:pPr marL="225425" indent="-225425">
              <a:buClr>
                <a:srgbClr val="00B050"/>
              </a:buClr>
              <a:buFont typeface="Wingdings 3" panose="05040102010807070707" pitchFamily="18" charset="2"/>
              <a:buChar char=""/>
            </a:pPr>
            <a:r>
              <a:rPr lang="en-US" sz="1420" dirty="0" smtClean="0"/>
              <a:t>Conglomerate Merger (Conglomerate Integration) – when one firm merges with or takes over a firm in a completely different industry. This is also known as </a:t>
            </a:r>
            <a:r>
              <a:rPr lang="en-US" sz="1420" b="1" dirty="0" smtClean="0"/>
              <a:t>Diversification.</a:t>
            </a:r>
            <a:endParaRPr lang="en-US" sz="1420" dirty="0" smtClean="0"/>
          </a:p>
          <a:p>
            <a:pPr marL="225425" indent="-225425">
              <a:buClr>
                <a:srgbClr val="00B050"/>
              </a:buClr>
              <a:buFont typeface="Wingdings 3" panose="05040102010807070707" pitchFamily="18" charset="2"/>
              <a:buChar char=""/>
            </a:pPr>
            <a:r>
              <a:rPr lang="en-US" sz="1420" b="1" dirty="0" smtClean="0">
                <a:solidFill>
                  <a:srgbClr val="FF0000"/>
                </a:solidFill>
              </a:rPr>
              <a:t>Activity</a:t>
            </a:r>
            <a:r>
              <a:rPr lang="en-US" sz="1420" dirty="0" smtClean="0">
                <a:solidFill>
                  <a:srgbClr val="FF0000"/>
                </a:solidFill>
              </a:rPr>
              <a:t> </a:t>
            </a:r>
            <a:r>
              <a:rPr lang="en-US" sz="1420" b="1" dirty="0" smtClean="0">
                <a:solidFill>
                  <a:srgbClr val="FF0000"/>
                </a:solidFill>
              </a:rPr>
              <a:t>1</a:t>
            </a:r>
            <a:r>
              <a:rPr lang="en-US" sz="1420" dirty="0" smtClean="0">
                <a:solidFill>
                  <a:srgbClr val="FF0000"/>
                </a:solidFill>
              </a:rPr>
              <a:t> – Think of 3 other possible Vertical Mergers that involve firms within Primary, Secondary and Tertiary fields.</a:t>
            </a:r>
          </a:p>
          <a:p>
            <a:pPr marL="225425" indent="-225425">
              <a:buClr>
                <a:srgbClr val="00B050"/>
              </a:buClr>
              <a:buFont typeface="Wingdings 3" panose="05040102010807070707" pitchFamily="18" charset="2"/>
              <a:buChar char=""/>
            </a:pPr>
            <a:r>
              <a:rPr lang="en-US" sz="1420" b="1" dirty="0" smtClean="0">
                <a:solidFill>
                  <a:srgbClr val="FF0000"/>
                </a:solidFill>
              </a:rPr>
              <a:t>Activity 2</a:t>
            </a:r>
            <a:r>
              <a:rPr lang="en-US" sz="1420" dirty="0" smtClean="0">
                <a:solidFill>
                  <a:srgbClr val="FF0000"/>
                </a:solidFill>
              </a:rPr>
              <a:t> – Research and write a report on what happened to Ben and Jerry’s or </a:t>
            </a:r>
            <a:r>
              <a:rPr lang="en-US" sz="1420" dirty="0" err="1" smtClean="0">
                <a:solidFill>
                  <a:srgbClr val="FF0000"/>
                </a:solidFill>
              </a:rPr>
              <a:t>Bodyshop</a:t>
            </a:r>
            <a:r>
              <a:rPr lang="en-US" sz="1420" dirty="0" smtClean="0">
                <a:solidFill>
                  <a:srgbClr val="FF0000"/>
                </a:solidFill>
              </a:rPr>
              <a:t> when they merged.</a:t>
            </a:r>
            <a:endParaRPr lang="en-US" sz="1420" dirty="0">
              <a:solidFill>
                <a:srgbClr val="FF0000"/>
              </a:solidFill>
            </a:endParaRPr>
          </a:p>
        </p:txBody>
      </p:sp>
      <p:sp>
        <p:nvSpPr>
          <p:cNvPr id="2" name="TextBox 1"/>
          <p:cNvSpPr txBox="1"/>
          <p:nvPr/>
        </p:nvSpPr>
        <p:spPr>
          <a:xfrm>
            <a:off x="7200292" y="1198493"/>
            <a:ext cx="1224136" cy="646331"/>
          </a:xfrm>
          <a:prstGeom prst="rect">
            <a:avLst/>
          </a:prstGeom>
          <a:solidFill>
            <a:srgbClr val="FFC000"/>
          </a:solidFill>
          <a:ln w="28575">
            <a:solidFill>
              <a:srgbClr val="B21212"/>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Copper Mine</a:t>
            </a:r>
            <a:endParaRPr lang="en-US" dirty="0"/>
          </a:p>
        </p:txBody>
      </p:sp>
      <p:sp>
        <p:nvSpPr>
          <p:cNvPr id="8" name="TextBox 7"/>
          <p:cNvSpPr txBox="1"/>
          <p:nvPr/>
        </p:nvSpPr>
        <p:spPr>
          <a:xfrm>
            <a:off x="7200292" y="2350621"/>
            <a:ext cx="1224136" cy="646331"/>
          </a:xfrm>
          <a:prstGeom prst="rect">
            <a:avLst/>
          </a:prstGeom>
          <a:solidFill>
            <a:srgbClr val="FFC000"/>
          </a:solidFill>
          <a:ln w="28575">
            <a:solidFill>
              <a:srgbClr val="B21212"/>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Copper Wire</a:t>
            </a:r>
            <a:endParaRPr lang="en-US" dirty="0"/>
          </a:p>
        </p:txBody>
      </p:sp>
      <p:sp>
        <p:nvSpPr>
          <p:cNvPr id="9" name="TextBox 8"/>
          <p:cNvSpPr txBox="1"/>
          <p:nvPr/>
        </p:nvSpPr>
        <p:spPr>
          <a:xfrm>
            <a:off x="7092280" y="3429000"/>
            <a:ext cx="1476164" cy="830997"/>
          </a:xfrm>
          <a:prstGeom prst="rect">
            <a:avLst/>
          </a:prstGeom>
          <a:solidFill>
            <a:srgbClr val="FFC000"/>
          </a:solidFill>
          <a:ln w="28575">
            <a:solidFill>
              <a:srgbClr val="B21212"/>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dirty="0" smtClean="0"/>
              <a:t>Electrical Product</a:t>
            </a:r>
            <a:br>
              <a:rPr lang="en-US" dirty="0" smtClean="0"/>
            </a:br>
            <a:r>
              <a:rPr lang="en-US" dirty="0" smtClean="0"/>
              <a:t>Manufacturer</a:t>
            </a:r>
            <a:endParaRPr lang="en-US" dirty="0"/>
          </a:p>
        </p:txBody>
      </p:sp>
      <p:cxnSp>
        <p:nvCxnSpPr>
          <p:cNvPr id="5" name="Straight Arrow Connector 4"/>
          <p:cNvCxnSpPr>
            <a:stCxn id="2" idx="2"/>
            <a:endCxn id="8" idx="0"/>
          </p:cNvCxnSpPr>
          <p:nvPr/>
        </p:nvCxnSpPr>
        <p:spPr>
          <a:xfrm>
            <a:off x="7812360" y="1844824"/>
            <a:ext cx="0" cy="505797"/>
          </a:xfrm>
          <a:prstGeom prst="straightConnector1">
            <a:avLst/>
          </a:prstGeom>
          <a:ln w="50800">
            <a:solidFill>
              <a:srgbClr val="FF0000"/>
            </a:solidFill>
            <a:headEnd type="triangle"/>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2"/>
            <a:endCxn id="9" idx="0"/>
          </p:cNvCxnSpPr>
          <p:nvPr/>
        </p:nvCxnSpPr>
        <p:spPr>
          <a:xfrm>
            <a:off x="7812360" y="2996952"/>
            <a:ext cx="18002" cy="432048"/>
          </a:xfrm>
          <a:prstGeom prst="straightConnector1">
            <a:avLst/>
          </a:prstGeom>
          <a:ln w="50800">
            <a:solidFill>
              <a:srgbClr val="FF0000"/>
            </a:solidFill>
            <a:headEnd type="triangle"/>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696236" y="4463241"/>
            <a:ext cx="2124236" cy="2062103"/>
          </a:xfrm>
          <a:prstGeom prst="rect">
            <a:avLst/>
          </a:prstGeom>
          <a:solidFill>
            <a:schemeClr val="bg1">
              <a:lumMod val="75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600" dirty="0" smtClean="0"/>
              <a:t>A Copper wire maker merges with a Copper mine (backward integration) and with an Electrical Product Manufacturer (forward integration)</a:t>
            </a:r>
            <a:endParaRPr lang="en-US" sz="1600" dirty="0"/>
          </a:p>
        </p:txBody>
      </p:sp>
    </p:spTree>
    <p:extLst>
      <p:ext uri="{BB962C8B-B14F-4D97-AF65-F5344CB8AC3E}">
        <p14:creationId xmlns:p14="http://schemas.microsoft.com/office/powerpoint/2010/main" val="350430529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 Same Side Corner Rectangle 14">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a:t>
            </a:r>
            <a:endParaRPr lang="en-GB" sz="2000" b="1" dirty="0">
              <a:latin typeface="Arial" panose="020B0604020202020204" pitchFamily="34" charset="0"/>
              <a:cs typeface="Arial" panose="020B0604020202020204" pitchFamily="34" charset="0"/>
            </a:endParaRPr>
          </a:p>
        </p:txBody>
      </p:sp>
      <p:sp>
        <p:nvSpPr>
          <p:cNvPr id="3074" name="Title 1"/>
          <p:cNvSpPr>
            <a:spLocks noGrp="1"/>
          </p:cNvSpPr>
          <p:nvPr>
            <p:ph type="title"/>
          </p:nvPr>
        </p:nvSpPr>
        <p:spPr>
          <a:xfrm>
            <a:off x="107504" y="44624"/>
            <a:ext cx="7704856" cy="625434"/>
          </a:xfrm>
        </p:spPr>
        <p:txBody>
          <a:bodyPr>
            <a:noAutofit/>
          </a:bodyPr>
          <a:lstStyle/>
          <a:p>
            <a:r>
              <a:rPr lang="en-GB" sz="3600" dirty="0"/>
              <a:t>1.3.3 – How can businesses grow?</a:t>
            </a:r>
          </a:p>
        </p:txBody>
      </p:sp>
      <p:sp>
        <p:nvSpPr>
          <p:cNvPr id="3" name="TextBox 2"/>
          <p:cNvSpPr txBox="1"/>
          <p:nvPr/>
        </p:nvSpPr>
        <p:spPr>
          <a:xfrm>
            <a:off x="323850" y="1124744"/>
            <a:ext cx="3960118" cy="5586145"/>
          </a:xfrm>
          <a:prstGeom prst="rect">
            <a:avLst/>
          </a:prstGeom>
          <a:noFill/>
        </p:spPr>
        <p:txBody>
          <a:bodyPr wrap="square" rtlCol="0">
            <a:spAutoFit/>
          </a:bodyPr>
          <a:lstStyle/>
          <a:p>
            <a:pPr marL="225425" indent="-225425">
              <a:buClr>
                <a:srgbClr val="00B050"/>
              </a:buClr>
              <a:buFont typeface="Wingdings 3" panose="05040102010807070707" pitchFamily="18" charset="2"/>
              <a:buChar char=""/>
            </a:pPr>
            <a:r>
              <a:rPr lang="en-US" sz="1700" b="1" dirty="0" smtClean="0"/>
              <a:t>Conglomerate Merger </a:t>
            </a:r>
            <a:r>
              <a:rPr lang="en-US" sz="1700" dirty="0" smtClean="0"/>
              <a:t>(Conglomerate Integration) – when one firm merges with or takes over a firm in a completely different industry. This is also known as </a:t>
            </a:r>
            <a:r>
              <a:rPr lang="en-US" sz="1700" b="1" dirty="0" smtClean="0"/>
              <a:t>Diversification.</a:t>
            </a:r>
          </a:p>
          <a:p>
            <a:pPr marL="225425" indent="-225425">
              <a:buClr>
                <a:srgbClr val="00B050"/>
              </a:buClr>
              <a:buFont typeface="Wingdings 3" panose="05040102010807070707" pitchFamily="18" charset="2"/>
              <a:buChar char=""/>
            </a:pPr>
            <a:r>
              <a:rPr lang="en-US" sz="1700" dirty="0" smtClean="0"/>
              <a:t>You should know that all 3 examples of integration are very different even though they all involve businesses joining together.</a:t>
            </a:r>
          </a:p>
          <a:p>
            <a:pPr marL="225425" indent="-225425">
              <a:buClr>
                <a:srgbClr val="00B050"/>
              </a:buClr>
              <a:buFont typeface="Wingdings 3" panose="05040102010807070707" pitchFamily="18" charset="2"/>
              <a:buChar char=""/>
            </a:pPr>
            <a:r>
              <a:rPr lang="en-US" sz="1700" b="1" dirty="0" smtClean="0">
                <a:solidFill>
                  <a:srgbClr val="FF0000"/>
                </a:solidFill>
              </a:rPr>
              <a:t>Activity</a:t>
            </a:r>
            <a:r>
              <a:rPr lang="en-US" sz="1700" dirty="0" smtClean="0">
                <a:solidFill>
                  <a:srgbClr val="FF0000"/>
                </a:solidFill>
              </a:rPr>
              <a:t> </a:t>
            </a:r>
            <a:r>
              <a:rPr lang="en-US" sz="1700" b="1" dirty="0" smtClean="0">
                <a:solidFill>
                  <a:srgbClr val="FF0000"/>
                </a:solidFill>
              </a:rPr>
              <a:t>1</a:t>
            </a:r>
            <a:r>
              <a:rPr lang="en-US" sz="1700" dirty="0" smtClean="0">
                <a:solidFill>
                  <a:srgbClr val="FF0000"/>
                </a:solidFill>
              </a:rPr>
              <a:t> – Think of 3 other possible Vertical Mergers that involve firms within Primary, Secondary and Tertiary fields.</a:t>
            </a:r>
          </a:p>
          <a:p>
            <a:pPr marL="225425" indent="-225425">
              <a:buClr>
                <a:srgbClr val="00B050"/>
              </a:buClr>
              <a:buFont typeface="Wingdings 3" panose="05040102010807070707" pitchFamily="18" charset="2"/>
              <a:buChar char=""/>
            </a:pPr>
            <a:r>
              <a:rPr lang="en-US" sz="1700" dirty="0" smtClean="0">
                <a:solidFill>
                  <a:srgbClr val="FF0000"/>
                </a:solidFill>
              </a:rPr>
              <a:t>Activity 2 – Find 2 companies who </a:t>
            </a:r>
            <a:r>
              <a:rPr lang="en-US" sz="1700" b="1" dirty="0" smtClean="0">
                <a:solidFill>
                  <a:srgbClr val="FF0000"/>
                </a:solidFill>
              </a:rPr>
              <a:t>Horizontal</a:t>
            </a:r>
            <a:r>
              <a:rPr lang="en-US" sz="1700" dirty="0" smtClean="0">
                <a:solidFill>
                  <a:srgbClr val="FF0000"/>
                </a:solidFill>
              </a:rPr>
              <a:t>, </a:t>
            </a:r>
            <a:r>
              <a:rPr lang="en-US" sz="1700" b="1" dirty="0" smtClean="0">
                <a:solidFill>
                  <a:srgbClr val="FF0000"/>
                </a:solidFill>
              </a:rPr>
              <a:t>Vertical</a:t>
            </a:r>
            <a:r>
              <a:rPr lang="en-US" sz="1700" dirty="0" smtClean="0">
                <a:solidFill>
                  <a:srgbClr val="FF0000"/>
                </a:solidFill>
              </a:rPr>
              <a:t> and </a:t>
            </a:r>
            <a:r>
              <a:rPr lang="en-US" sz="1700" b="1" dirty="0" smtClean="0">
                <a:solidFill>
                  <a:srgbClr val="FF0000"/>
                </a:solidFill>
              </a:rPr>
              <a:t>Conglomerate</a:t>
            </a:r>
            <a:r>
              <a:rPr lang="en-US" sz="1700" dirty="0" smtClean="0">
                <a:solidFill>
                  <a:srgbClr val="FF0000"/>
                </a:solidFill>
              </a:rPr>
              <a:t> merged.</a:t>
            </a:r>
          </a:p>
          <a:p>
            <a:pPr marL="225425" indent="-225425">
              <a:buClr>
                <a:srgbClr val="00B050"/>
              </a:buClr>
              <a:buFont typeface="Wingdings 3" panose="05040102010807070707" pitchFamily="18" charset="2"/>
              <a:buChar char=""/>
            </a:pPr>
            <a:r>
              <a:rPr lang="en-US" sz="1700" b="1" dirty="0" smtClean="0">
                <a:solidFill>
                  <a:srgbClr val="FF0000"/>
                </a:solidFill>
              </a:rPr>
              <a:t>Activity 2</a:t>
            </a:r>
            <a:r>
              <a:rPr lang="en-US" sz="1700" dirty="0" smtClean="0">
                <a:solidFill>
                  <a:srgbClr val="FF0000"/>
                </a:solidFill>
              </a:rPr>
              <a:t> – Research and write a report on what happened to Ben and Jerry’s or </a:t>
            </a:r>
            <a:r>
              <a:rPr lang="en-US" sz="1700" dirty="0" err="1" smtClean="0">
                <a:solidFill>
                  <a:srgbClr val="FF0000"/>
                </a:solidFill>
              </a:rPr>
              <a:t>Bodyshop</a:t>
            </a:r>
            <a:r>
              <a:rPr lang="en-US" sz="1700" dirty="0" smtClean="0">
                <a:solidFill>
                  <a:srgbClr val="FF0000"/>
                </a:solidFill>
              </a:rPr>
              <a:t> when they merged.</a:t>
            </a:r>
            <a:endParaRPr lang="en-US" sz="1700" dirty="0">
              <a:solidFill>
                <a:srgbClr val="FF0000"/>
              </a:solidFill>
            </a:endParaRPr>
          </a:p>
        </p:txBody>
      </p:sp>
      <p:grpSp>
        <p:nvGrpSpPr>
          <p:cNvPr id="10" name="Group 9"/>
          <p:cNvGrpSpPr/>
          <p:nvPr/>
        </p:nvGrpSpPr>
        <p:grpSpPr>
          <a:xfrm>
            <a:off x="4427984" y="1700808"/>
            <a:ext cx="2287313" cy="4480178"/>
            <a:chOff x="4427984" y="1988840"/>
            <a:chExt cx="2287313" cy="4480178"/>
          </a:xfrm>
        </p:grpSpPr>
        <p:sp>
          <p:nvSpPr>
            <p:cNvPr id="2" name="TextBox 1"/>
            <p:cNvSpPr txBox="1"/>
            <p:nvPr/>
          </p:nvSpPr>
          <p:spPr>
            <a:xfrm>
              <a:off x="4644008" y="1988840"/>
              <a:ext cx="1728192" cy="369332"/>
            </a:xfrm>
            <a:prstGeom prst="rect">
              <a:avLst/>
            </a:prstGeom>
            <a:solidFill>
              <a:srgbClr val="FFC000"/>
            </a:solidFill>
            <a:ln w="28575">
              <a:solidFill>
                <a:srgbClr val="B21212"/>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Copper Mine</a:t>
              </a:r>
              <a:endParaRPr lang="en-US" dirty="0"/>
            </a:p>
          </p:txBody>
        </p:sp>
        <p:sp>
          <p:nvSpPr>
            <p:cNvPr id="8" name="TextBox 7"/>
            <p:cNvSpPr txBox="1"/>
            <p:nvPr/>
          </p:nvSpPr>
          <p:spPr>
            <a:xfrm>
              <a:off x="4644008" y="2957676"/>
              <a:ext cx="1728192" cy="369332"/>
            </a:xfrm>
            <a:prstGeom prst="rect">
              <a:avLst/>
            </a:prstGeom>
            <a:solidFill>
              <a:srgbClr val="FFC000"/>
            </a:solidFill>
            <a:ln w="28575">
              <a:solidFill>
                <a:srgbClr val="B21212"/>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Copper Wire</a:t>
              </a:r>
              <a:endParaRPr lang="en-US" dirty="0"/>
            </a:p>
          </p:txBody>
        </p:sp>
        <p:sp>
          <p:nvSpPr>
            <p:cNvPr id="9" name="TextBox 8"/>
            <p:cNvSpPr txBox="1"/>
            <p:nvPr/>
          </p:nvSpPr>
          <p:spPr>
            <a:xfrm>
              <a:off x="4499992" y="3933056"/>
              <a:ext cx="2083996" cy="553998"/>
            </a:xfrm>
            <a:prstGeom prst="rect">
              <a:avLst/>
            </a:prstGeom>
            <a:solidFill>
              <a:srgbClr val="FFC000"/>
            </a:solidFill>
            <a:ln w="28575">
              <a:solidFill>
                <a:srgbClr val="B21212"/>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dirty="0" smtClean="0"/>
                <a:t>Electrical Product</a:t>
              </a:r>
              <a:br>
                <a:rPr lang="en-US" dirty="0" smtClean="0"/>
              </a:br>
              <a:r>
                <a:rPr lang="en-US" dirty="0" smtClean="0"/>
                <a:t>Manufacturer</a:t>
              </a:r>
              <a:endParaRPr lang="en-US" dirty="0"/>
            </a:p>
          </p:txBody>
        </p:sp>
        <p:cxnSp>
          <p:nvCxnSpPr>
            <p:cNvPr id="5" name="Straight Arrow Connector 4"/>
            <p:cNvCxnSpPr>
              <a:stCxn id="2" idx="2"/>
              <a:endCxn id="8" idx="0"/>
            </p:cNvCxnSpPr>
            <p:nvPr/>
          </p:nvCxnSpPr>
          <p:spPr>
            <a:xfrm>
              <a:off x="5508104" y="2358172"/>
              <a:ext cx="0" cy="599504"/>
            </a:xfrm>
            <a:prstGeom prst="straightConnector1">
              <a:avLst/>
            </a:prstGeom>
            <a:ln w="50800">
              <a:solidFill>
                <a:srgbClr val="FF0000"/>
              </a:solidFill>
              <a:headEnd type="triangle"/>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2"/>
              <a:endCxn id="9" idx="0"/>
            </p:cNvCxnSpPr>
            <p:nvPr/>
          </p:nvCxnSpPr>
          <p:spPr>
            <a:xfrm>
              <a:off x="5508104" y="3327008"/>
              <a:ext cx="33886" cy="606048"/>
            </a:xfrm>
            <a:prstGeom prst="straightConnector1">
              <a:avLst/>
            </a:prstGeom>
            <a:ln w="50800">
              <a:solidFill>
                <a:srgbClr val="FF0000"/>
              </a:solidFill>
              <a:headEnd type="triangle"/>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427984" y="4653136"/>
              <a:ext cx="2287313" cy="1815882"/>
            </a:xfrm>
            <a:prstGeom prst="rect">
              <a:avLst/>
            </a:prstGeom>
            <a:solidFill>
              <a:schemeClr val="bg1">
                <a:lumMod val="75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600" dirty="0" smtClean="0"/>
                <a:t>A Copper wire maker merges with a Copper mine (</a:t>
              </a:r>
              <a:r>
                <a:rPr lang="en-US" sz="1600" b="1" dirty="0" smtClean="0"/>
                <a:t>backward integration</a:t>
              </a:r>
              <a:r>
                <a:rPr lang="en-US" sz="1600" dirty="0" smtClean="0"/>
                <a:t>) and with an Electrical Product Manufacturer (</a:t>
              </a:r>
              <a:r>
                <a:rPr lang="en-US" sz="1600" b="1" dirty="0" smtClean="0"/>
                <a:t>forward integration</a:t>
              </a:r>
              <a:r>
                <a:rPr lang="en-US" sz="1600" dirty="0" smtClean="0"/>
                <a:t>)</a:t>
              </a:r>
              <a:endParaRPr lang="en-US" sz="1600" dirty="0"/>
            </a:p>
          </p:txBody>
        </p:sp>
      </p:grpSp>
      <p:graphicFrame>
        <p:nvGraphicFramePr>
          <p:cNvPr id="16" name="Table 15"/>
          <p:cNvGraphicFramePr>
            <a:graphicFrameLocks noGrp="1"/>
          </p:cNvGraphicFramePr>
          <p:nvPr>
            <p:extLst>
              <p:ext uri="{D42A27DB-BD31-4B8C-83A1-F6EECF244321}">
                <p14:modId xmlns:p14="http://schemas.microsoft.com/office/powerpoint/2010/main" val="4161903358"/>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54493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The Benefits of Integration</a:t>
            </a:r>
          </a:p>
        </p:txBody>
      </p:sp>
      <p:sp>
        <p:nvSpPr>
          <p:cNvPr id="3" name="TextBox 2"/>
          <p:cNvSpPr txBox="1"/>
          <p:nvPr/>
        </p:nvSpPr>
        <p:spPr>
          <a:xfrm>
            <a:off x="323850" y="1124744"/>
            <a:ext cx="6408390" cy="5632311"/>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2000" b="1" dirty="0" smtClean="0"/>
              <a:t>Horizontal Integration – </a:t>
            </a:r>
            <a:endParaRPr lang="en-US" sz="2000" dirty="0"/>
          </a:p>
          <a:p>
            <a:pPr marL="519113" indent="-233363">
              <a:buClr>
                <a:srgbClr val="00B050"/>
              </a:buClr>
              <a:buFont typeface="Arial" panose="020B0604020202020204" pitchFamily="34" charset="0"/>
              <a:buChar char="•"/>
            </a:pPr>
            <a:r>
              <a:rPr lang="en-US" sz="2000" dirty="0" smtClean="0"/>
              <a:t>The merger reduces the number of competitors in the industry</a:t>
            </a:r>
          </a:p>
          <a:p>
            <a:pPr marL="519113" indent="-233363">
              <a:buClr>
                <a:srgbClr val="00B050"/>
              </a:buClr>
              <a:buFont typeface="Arial" panose="020B0604020202020204" pitchFamily="34" charset="0"/>
              <a:buChar char="•"/>
            </a:pPr>
            <a:r>
              <a:rPr lang="en-US" sz="2000" dirty="0" smtClean="0"/>
              <a:t>There are opportunities for </a:t>
            </a:r>
            <a:r>
              <a:rPr lang="en-US" sz="2000" b="1" dirty="0" smtClean="0"/>
              <a:t>Economics of Scale</a:t>
            </a:r>
            <a:endParaRPr lang="en-US" sz="2000" dirty="0" smtClean="0"/>
          </a:p>
          <a:p>
            <a:pPr marL="519113" indent="-233363">
              <a:buClr>
                <a:srgbClr val="00B050"/>
              </a:buClr>
              <a:buFont typeface="Arial" panose="020B0604020202020204" pitchFamily="34" charset="0"/>
              <a:buChar char="•"/>
            </a:pPr>
            <a:r>
              <a:rPr lang="en-US" sz="2000" dirty="0" smtClean="0"/>
              <a:t>The combined business will have a bigger share of the total market than either form before the integration</a:t>
            </a:r>
          </a:p>
          <a:p>
            <a:pPr marL="292100" indent="-292100">
              <a:buClr>
                <a:srgbClr val="00B050"/>
              </a:buClr>
              <a:buFont typeface="Wingdings 3" panose="05040102010807070707" pitchFamily="18" charset="2"/>
              <a:buChar char=""/>
            </a:pPr>
            <a:r>
              <a:rPr lang="en-US" sz="2000" b="1" dirty="0" smtClean="0"/>
              <a:t>Forward Vertical </a:t>
            </a:r>
            <a:r>
              <a:rPr lang="en-US" sz="2000" b="1" dirty="0"/>
              <a:t>Integration </a:t>
            </a:r>
            <a:r>
              <a:rPr lang="en-US" sz="2000" b="1" dirty="0" smtClean="0"/>
              <a:t>– </a:t>
            </a:r>
            <a:r>
              <a:rPr lang="en-US" sz="2000" dirty="0" smtClean="0"/>
              <a:t>for example a car manufacturer taking over a car retailing business</a:t>
            </a:r>
          </a:p>
          <a:p>
            <a:pPr marL="519113" indent="-233363">
              <a:buClr>
                <a:srgbClr val="00B050"/>
              </a:buClr>
              <a:buFont typeface="Arial" panose="020B0604020202020204" pitchFamily="34" charset="0"/>
              <a:buChar char="•"/>
            </a:pPr>
            <a:r>
              <a:rPr lang="en-US" sz="2000" dirty="0" smtClean="0"/>
              <a:t>The merger gives an assured outlet for their product</a:t>
            </a:r>
          </a:p>
          <a:p>
            <a:pPr marL="519113" indent="-233363">
              <a:buClr>
                <a:srgbClr val="00B050"/>
              </a:buClr>
              <a:buFont typeface="Arial" panose="020B0604020202020204" pitchFamily="34" charset="0"/>
              <a:buChar char="•"/>
            </a:pPr>
            <a:r>
              <a:rPr lang="en-US" sz="2000" dirty="0" smtClean="0"/>
              <a:t>The profit margin made by the retailer is absorbed by the expanded business</a:t>
            </a:r>
          </a:p>
          <a:p>
            <a:pPr marL="519113" indent="-233363">
              <a:buClr>
                <a:srgbClr val="00B050"/>
              </a:buClr>
              <a:buFont typeface="Arial" panose="020B0604020202020204" pitchFamily="34" charset="0"/>
              <a:buChar char="•"/>
            </a:pPr>
            <a:r>
              <a:rPr lang="en-US" sz="2000" dirty="0" smtClean="0"/>
              <a:t>The retailer could be prevented from selling competing makes of car</a:t>
            </a:r>
          </a:p>
          <a:p>
            <a:pPr marL="519113" indent="-233363">
              <a:buClr>
                <a:srgbClr val="00B050"/>
              </a:buClr>
              <a:buFont typeface="Arial" panose="020B0604020202020204" pitchFamily="34" charset="0"/>
              <a:buChar char="•"/>
            </a:pPr>
            <a:r>
              <a:rPr lang="en-US" sz="2000" dirty="0" smtClean="0"/>
              <a:t>Information about consumer needs and preferences can now be obtained directly by the manufacturer</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61903358"/>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10798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a:t>1.3.3 – The Benefits of Integration</a:t>
            </a:r>
          </a:p>
        </p:txBody>
      </p:sp>
      <p:sp>
        <p:nvSpPr>
          <p:cNvPr id="3" name="TextBox 2"/>
          <p:cNvSpPr txBox="1"/>
          <p:nvPr/>
        </p:nvSpPr>
        <p:spPr>
          <a:xfrm>
            <a:off x="323850" y="1153482"/>
            <a:ext cx="6408390" cy="5441490"/>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580" b="1" dirty="0" smtClean="0"/>
              <a:t>Backward Vertical </a:t>
            </a:r>
            <a:r>
              <a:rPr lang="en-US" sz="1580" b="1" dirty="0"/>
              <a:t>Integration </a:t>
            </a:r>
            <a:r>
              <a:rPr lang="en-US" sz="1580" b="1" dirty="0" smtClean="0"/>
              <a:t>– </a:t>
            </a:r>
            <a:r>
              <a:rPr lang="en-US" sz="1580" b="1" dirty="0"/>
              <a:t>– </a:t>
            </a:r>
            <a:r>
              <a:rPr lang="en-US" sz="1580" dirty="0"/>
              <a:t>for example a car manufacturer </a:t>
            </a:r>
            <a:r>
              <a:rPr lang="en-US" sz="1580" dirty="0" smtClean="0"/>
              <a:t>takes over a firm supplying car body parts.</a:t>
            </a:r>
          </a:p>
          <a:p>
            <a:pPr marL="457200" indent="-177800">
              <a:buClr>
                <a:srgbClr val="00B050"/>
              </a:buClr>
              <a:buFont typeface="Arial" panose="020B0604020202020204" pitchFamily="34" charset="0"/>
              <a:buChar char="•"/>
            </a:pPr>
            <a:r>
              <a:rPr lang="en-US" sz="1580" dirty="0" smtClean="0"/>
              <a:t>The merger gives an assured supply of important components</a:t>
            </a:r>
          </a:p>
          <a:p>
            <a:pPr marL="457200" indent="-177800">
              <a:buClr>
                <a:srgbClr val="00B050"/>
              </a:buClr>
              <a:buFont typeface="Arial" panose="020B0604020202020204" pitchFamily="34" charset="0"/>
              <a:buChar char="•"/>
            </a:pPr>
            <a:r>
              <a:rPr lang="en-US" sz="1580" dirty="0" smtClean="0"/>
              <a:t>The profit margin of the supplier is absorbed by the expanded business.</a:t>
            </a:r>
          </a:p>
          <a:p>
            <a:pPr marL="457200" indent="-177800">
              <a:buClr>
                <a:srgbClr val="00B050"/>
              </a:buClr>
              <a:buFont typeface="Arial" panose="020B0604020202020204" pitchFamily="34" charset="0"/>
              <a:buChar char="•"/>
            </a:pPr>
            <a:r>
              <a:rPr lang="en-US" sz="1580" dirty="0" smtClean="0"/>
              <a:t>The supplier could be prevented from supplying other manufacturers.</a:t>
            </a:r>
          </a:p>
          <a:p>
            <a:pPr marL="457200" indent="-177800">
              <a:buClr>
                <a:srgbClr val="00B050"/>
              </a:buClr>
              <a:buFont typeface="Arial" panose="020B0604020202020204" pitchFamily="34" charset="0"/>
              <a:buChar char="•"/>
            </a:pPr>
            <a:r>
              <a:rPr lang="en-US" sz="1580" dirty="0" smtClean="0"/>
              <a:t>Costs of components and supplies from the manufacturer could be controlled.</a:t>
            </a:r>
          </a:p>
          <a:p>
            <a:pPr marL="292100" indent="-292100">
              <a:buClr>
                <a:srgbClr val="00B050"/>
              </a:buClr>
              <a:buFont typeface="Wingdings 3" panose="05040102010807070707" pitchFamily="18" charset="2"/>
              <a:buChar char=""/>
            </a:pPr>
            <a:r>
              <a:rPr lang="en-US" sz="1580" b="1" dirty="0" smtClean="0"/>
              <a:t>Conglomerate </a:t>
            </a:r>
            <a:r>
              <a:rPr lang="en-US" sz="1580" b="1" dirty="0"/>
              <a:t>Integration </a:t>
            </a:r>
            <a:r>
              <a:rPr lang="en-US" sz="1580" b="1" dirty="0" smtClean="0"/>
              <a:t>– </a:t>
            </a:r>
            <a:endParaRPr lang="en-US" sz="1580" dirty="0" smtClean="0"/>
          </a:p>
          <a:p>
            <a:pPr marL="457200" indent="-177800">
              <a:buClr>
                <a:srgbClr val="00B050"/>
              </a:buClr>
              <a:buFont typeface="Arial" panose="020B0604020202020204" pitchFamily="34" charset="0"/>
              <a:buChar char="•"/>
            </a:pPr>
            <a:r>
              <a:rPr lang="en-US" sz="1580" dirty="0" smtClean="0"/>
              <a:t>The business now has activities in more than one industry meaning that the business has diversified its activities and will spread the risk taken by the business. E.g. suppose a newspaper business took over a social networking company. If sales of the newspaper fell due to changing consumer demands, sales from adverts on the social media sites could be rising at the same time due to increased interest in this form of communication.</a:t>
            </a:r>
          </a:p>
          <a:p>
            <a:pPr marL="457200" indent="-177800">
              <a:buClr>
                <a:srgbClr val="00B050"/>
              </a:buClr>
              <a:buFont typeface="Arial" panose="020B0604020202020204" pitchFamily="34" charset="0"/>
              <a:buChar char="•"/>
            </a:pPr>
            <a:r>
              <a:rPr lang="en-US" sz="1580" dirty="0" smtClean="0"/>
              <a:t>Transfer of ideas between different sections of the business even though they operate in different sectors. E.g. an insurance firm buying an advertising agency could benefit form better promotion of its insurance activities as a result of the agency’s new ideas.</a:t>
            </a:r>
            <a:endParaRPr lang="en-US" sz="1580" dirty="0"/>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61903358"/>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2173407"/>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Business Growth Activity</a:t>
            </a:r>
          </a:p>
        </p:txBody>
      </p:sp>
      <p:sp>
        <p:nvSpPr>
          <p:cNvPr id="3" name="TextBox 2"/>
          <p:cNvSpPr txBox="1"/>
          <p:nvPr/>
        </p:nvSpPr>
        <p:spPr>
          <a:xfrm>
            <a:off x="323850" y="1124744"/>
            <a:ext cx="6408390" cy="5509200"/>
          </a:xfrm>
          <a:prstGeom prst="rect">
            <a:avLst/>
          </a:prstGeom>
          <a:noFill/>
        </p:spPr>
        <p:txBody>
          <a:bodyPr wrap="square" rtlCol="0">
            <a:spAutoFit/>
          </a:bodyPr>
          <a:lstStyle/>
          <a:p>
            <a:pPr>
              <a:buClr>
                <a:srgbClr val="00B050"/>
              </a:buClr>
            </a:pPr>
            <a:r>
              <a:rPr lang="en-US" sz="2200" b="1" dirty="0" smtClean="0">
                <a:solidFill>
                  <a:srgbClr val="FF0000"/>
                </a:solidFill>
              </a:rPr>
              <a:t>Activity 3.5 – </a:t>
            </a:r>
          </a:p>
          <a:p>
            <a:pPr marL="292100" indent="-292100">
              <a:buClr>
                <a:srgbClr val="00B050"/>
              </a:buClr>
              <a:buFont typeface="Wingdings 3" panose="05040102010807070707" pitchFamily="18" charset="2"/>
              <a:buChar char=""/>
            </a:pPr>
            <a:r>
              <a:rPr lang="en-US" sz="2200" dirty="0" smtClean="0">
                <a:solidFill>
                  <a:srgbClr val="FF0000"/>
                </a:solidFill>
              </a:rPr>
              <a:t>Identify the form of business growth which is used in each of these situations:</a:t>
            </a:r>
          </a:p>
          <a:p>
            <a:pPr marL="857250" indent="-457200">
              <a:buClr>
                <a:srgbClr val="00B050"/>
              </a:buClr>
              <a:buFont typeface="+mj-lt"/>
              <a:buAutoNum type="alphaLcParenR"/>
            </a:pPr>
            <a:r>
              <a:rPr lang="en-US" sz="2200" dirty="0" smtClean="0">
                <a:solidFill>
                  <a:srgbClr val="FF0000"/>
                </a:solidFill>
              </a:rPr>
              <a:t>A garage agrees to merge with another garage.</a:t>
            </a:r>
          </a:p>
          <a:p>
            <a:pPr marL="857250" indent="-457200">
              <a:buClr>
                <a:srgbClr val="00B050"/>
              </a:buClr>
              <a:buFont typeface="+mj-lt"/>
              <a:buAutoNum type="alphaLcParenR"/>
            </a:pPr>
            <a:r>
              <a:rPr lang="en-US" sz="2200" dirty="0" smtClean="0">
                <a:solidFill>
                  <a:srgbClr val="FF0000"/>
                </a:solidFill>
              </a:rPr>
              <a:t>A bicycle retailer expands by buying a bicycle shop in another town.</a:t>
            </a:r>
          </a:p>
          <a:p>
            <a:pPr marL="857250" indent="-457200">
              <a:buClr>
                <a:srgbClr val="00B050"/>
              </a:buClr>
              <a:buFont typeface="+mj-lt"/>
              <a:buAutoNum type="alphaLcParenR"/>
            </a:pPr>
            <a:r>
              <a:rPr lang="en-US" sz="2200" dirty="0" smtClean="0">
                <a:solidFill>
                  <a:srgbClr val="FF0000"/>
                </a:solidFill>
              </a:rPr>
              <a:t>A fruit juice firm buys a fruit farm.</a:t>
            </a:r>
          </a:p>
          <a:p>
            <a:pPr marL="857250" indent="-457200">
              <a:buClr>
                <a:srgbClr val="00B050"/>
              </a:buClr>
              <a:buFont typeface="+mj-lt"/>
              <a:buAutoNum type="alphaLcParenR"/>
            </a:pPr>
            <a:r>
              <a:rPr lang="en-US" sz="2200" dirty="0" smtClean="0">
                <a:solidFill>
                  <a:srgbClr val="FF0000"/>
                </a:solidFill>
              </a:rPr>
              <a:t>A business making electrical goods agrees to join with a business with retail shops specializing in electrical goods.</a:t>
            </a:r>
          </a:p>
          <a:p>
            <a:pPr marL="857250" indent="-457200">
              <a:buClr>
                <a:srgbClr val="00B050"/>
              </a:buClr>
              <a:buFont typeface="+mj-lt"/>
              <a:buAutoNum type="alphaLcParenR"/>
            </a:pPr>
            <a:r>
              <a:rPr lang="en-US" sz="2200" dirty="0" smtClean="0">
                <a:solidFill>
                  <a:srgbClr val="FF0000"/>
                </a:solidFill>
              </a:rPr>
              <a:t>A construction company buts a holiday company.</a:t>
            </a:r>
          </a:p>
          <a:p>
            <a:pPr>
              <a:buClr>
                <a:srgbClr val="00B050"/>
              </a:buClr>
            </a:pPr>
            <a:r>
              <a:rPr lang="en-US" sz="2200" b="1" dirty="0" smtClean="0">
                <a:solidFill>
                  <a:srgbClr val="FF0000"/>
                </a:solidFill>
              </a:rPr>
              <a:t>Activity 3.6 – </a:t>
            </a:r>
          </a:p>
          <a:p>
            <a:pPr marL="292100" indent="-292100">
              <a:buClr>
                <a:srgbClr val="00B050"/>
              </a:buClr>
              <a:buFont typeface="Wingdings 3" panose="05040102010807070707" pitchFamily="18" charset="2"/>
              <a:buChar char=""/>
            </a:pPr>
            <a:r>
              <a:rPr lang="en-US" sz="2200" dirty="0" smtClean="0">
                <a:solidFill>
                  <a:srgbClr val="FF0000"/>
                </a:solidFill>
              </a:rPr>
              <a:t>In each of the cases in Activity 3.5, identify and explain 2 likely reasons for the expansion.</a:t>
            </a:r>
            <a:endParaRPr lang="en-US" sz="2200" dirty="0">
              <a:solidFill>
                <a:srgbClr val="FF0000"/>
              </a:solidFill>
            </a:endParaRP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61903358"/>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143243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800" dirty="0"/>
              <a:t>1.3.3 – How Businesses Grow – Revision Summary</a:t>
            </a:r>
            <a:endParaRPr lang="en-ZA" sz="2800" dirty="0">
              <a:ea typeface="Calibri" pitchFamily="34" charset="0"/>
            </a:endParaRPr>
          </a:p>
        </p:txBody>
      </p:sp>
      <p:sp>
        <p:nvSpPr>
          <p:cNvPr id="42" name="TextBox 41"/>
          <p:cNvSpPr txBox="1"/>
          <p:nvPr/>
        </p:nvSpPr>
        <p:spPr>
          <a:xfrm>
            <a:off x="7548353" y="3725394"/>
            <a:ext cx="912079"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dirty="0"/>
          </a:p>
        </p:txBody>
      </p:sp>
      <p:sp>
        <p:nvSpPr>
          <p:cNvPr id="93" name="Rounded Rectangle 92"/>
          <p:cNvSpPr/>
          <p:nvPr/>
        </p:nvSpPr>
        <p:spPr>
          <a:xfrm>
            <a:off x="2616801" y="2348880"/>
            <a:ext cx="4043431" cy="432047"/>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800" b="1" dirty="0" smtClean="0">
                <a:latin typeface="Calibri" panose="020F0502020204030204" pitchFamily="34" charset="0"/>
              </a:rPr>
              <a:t>HOW BUSINESSES GROW</a:t>
            </a:r>
            <a:endParaRPr lang="en-US" sz="2800" b="1" dirty="0">
              <a:latin typeface="Calibri" panose="020F0502020204030204" pitchFamily="34" charset="0"/>
            </a:endParaRPr>
          </a:p>
        </p:txBody>
      </p:sp>
      <p:grpSp>
        <p:nvGrpSpPr>
          <p:cNvPr id="114" name="Group 113"/>
          <p:cNvGrpSpPr/>
          <p:nvPr/>
        </p:nvGrpSpPr>
        <p:grpSpPr>
          <a:xfrm>
            <a:off x="2760817" y="1340768"/>
            <a:ext cx="3755400" cy="1008112"/>
            <a:chOff x="2743824" y="1340768"/>
            <a:chExt cx="3312308" cy="1008112"/>
          </a:xfrm>
        </p:grpSpPr>
        <p:sp>
          <p:nvSpPr>
            <p:cNvPr id="30" name="Rounded Rectangle 29"/>
            <p:cNvSpPr/>
            <p:nvPr/>
          </p:nvSpPr>
          <p:spPr>
            <a:xfrm>
              <a:off x="2743824" y="1340768"/>
              <a:ext cx="3312308" cy="46962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Internal (organic) growth</a:t>
              </a:r>
              <a:endParaRPr lang="en-US" sz="2400" dirty="0">
                <a:latin typeface="Calibri" panose="020F0502020204030204" pitchFamily="34" charset="0"/>
              </a:endParaRPr>
            </a:p>
          </p:txBody>
        </p:sp>
        <p:cxnSp>
          <p:nvCxnSpPr>
            <p:cNvPr id="79" name="Straight Arrow Connector 78"/>
            <p:cNvCxnSpPr>
              <a:stCxn id="30" idx="2"/>
              <a:endCxn id="93" idx="0"/>
            </p:cNvCxnSpPr>
            <p:nvPr/>
          </p:nvCxnSpPr>
          <p:spPr>
            <a:xfrm>
              <a:off x="4399978" y="1810388"/>
              <a:ext cx="0" cy="538492"/>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a:off x="3148781" y="2780927"/>
            <a:ext cx="3007395" cy="1872209"/>
            <a:chOff x="3086013" y="2780927"/>
            <a:chExt cx="2652559" cy="1872209"/>
          </a:xfrm>
        </p:grpSpPr>
        <p:sp>
          <p:nvSpPr>
            <p:cNvPr id="94" name="Rounded Rectangle 93"/>
            <p:cNvSpPr/>
            <p:nvPr/>
          </p:nvSpPr>
          <p:spPr>
            <a:xfrm>
              <a:off x="3134583" y="3290045"/>
              <a:ext cx="2520279" cy="426987"/>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External growth</a:t>
              </a:r>
              <a:endParaRPr lang="en-US" sz="2400" b="1" dirty="0">
                <a:latin typeface="Calibri" panose="020F0502020204030204" pitchFamily="34" charset="0"/>
              </a:endParaRPr>
            </a:p>
          </p:txBody>
        </p:sp>
        <p:sp>
          <p:nvSpPr>
            <p:cNvPr id="96" name="Rounded Rectangle 95"/>
            <p:cNvSpPr/>
            <p:nvPr/>
          </p:nvSpPr>
          <p:spPr>
            <a:xfrm>
              <a:off x="3086013" y="4252219"/>
              <a:ext cx="2652559" cy="400917"/>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Mergers or takeovers</a:t>
              </a:r>
              <a:endParaRPr lang="en-US" sz="2400" b="1" dirty="0">
                <a:latin typeface="Calibri" panose="020F0502020204030204" pitchFamily="34" charset="0"/>
              </a:endParaRPr>
            </a:p>
          </p:txBody>
        </p:sp>
        <p:cxnSp>
          <p:nvCxnSpPr>
            <p:cNvPr id="103" name="Straight Arrow Connector 102"/>
            <p:cNvCxnSpPr>
              <a:stCxn id="93" idx="2"/>
              <a:endCxn id="94" idx="0"/>
            </p:cNvCxnSpPr>
            <p:nvPr/>
          </p:nvCxnSpPr>
          <p:spPr>
            <a:xfrm flipH="1">
              <a:off x="4394722" y="2780927"/>
              <a:ext cx="5256" cy="509118"/>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94" idx="2"/>
              <a:endCxn id="96" idx="0"/>
            </p:cNvCxnSpPr>
            <p:nvPr/>
          </p:nvCxnSpPr>
          <p:spPr>
            <a:xfrm>
              <a:off x="4394722" y="3717032"/>
              <a:ext cx="17571" cy="535187"/>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3676032" y="4653136"/>
            <a:ext cx="1952893" cy="967235"/>
            <a:chOff x="3551056" y="4653136"/>
            <a:chExt cx="1722475" cy="967235"/>
          </a:xfrm>
        </p:grpSpPr>
        <p:sp>
          <p:nvSpPr>
            <p:cNvPr id="99" name="Rounded Rectangle 98"/>
            <p:cNvSpPr/>
            <p:nvPr/>
          </p:nvSpPr>
          <p:spPr>
            <a:xfrm>
              <a:off x="3551056" y="5182964"/>
              <a:ext cx="1722475" cy="43740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Conglomerate</a:t>
              </a:r>
              <a:endParaRPr lang="en-US" dirty="0">
                <a:latin typeface="Calibri" panose="020F0502020204030204" pitchFamily="34" charset="0"/>
              </a:endParaRPr>
            </a:p>
          </p:txBody>
        </p:sp>
        <p:cxnSp>
          <p:nvCxnSpPr>
            <p:cNvPr id="109" name="Straight Arrow Connector 108"/>
            <p:cNvCxnSpPr>
              <a:stCxn id="96" idx="2"/>
              <a:endCxn id="99" idx="0"/>
            </p:cNvCxnSpPr>
            <p:nvPr/>
          </p:nvCxnSpPr>
          <p:spPr>
            <a:xfrm>
              <a:off x="4412294" y="4653136"/>
              <a:ext cx="0" cy="529828"/>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1254366" y="4452678"/>
            <a:ext cx="1894415" cy="992546"/>
            <a:chOff x="1254366" y="4452678"/>
            <a:chExt cx="1670896" cy="992546"/>
          </a:xfrm>
        </p:grpSpPr>
        <p:sp>
          <p:nvSpPr>
            <p:cNvPr id="98" name="Rounded Rectangle 97"/>
            <p:cNvSpPr/>
            <p:nvPr/>
          </p:nvSpPr>
          <p:spPr>
            <a:xfrm>
              <a:off x="1254366" y="5023233"/>
              <a:ext cx="1362435" cy="4219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Horizontal</a:t>
              </a:r>
              <a:endParaRPr lang="en-US" dirty="0">
                <a:latin typeface="Calibri" panose="020F0502020204030204" pitchFamily="34" charset="0"/>
              </a:endParaRPr>
            </a:p>
          </p:txBody>
        </p:sp>
        <p:cxnSp>
          <p:nvCxnSpPr>
            <p:cNvPr id="112" name="Straight Arrow Connector 111"/>
            <p:cNvCxnSpPr>
              <a:stCxn id="96" idx="1"/>
              <a:endCxn id="98" idx="0"/>
            </p:cNvCxnSpPr>
            <p:nvPr/>
          </p:nvCxnSpPr>
          <p:spPr>
            <a:xfrm flipH="1">
              <a:off x="1935584" y="4452678"/>
              <a:ext cx="989678" cy="570555"/>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a:off x="5544107" y="4452678"/>
            <a:ext cx="2816601" cy="1888438"/>
            <a:chOff x="5544108" y="4452678"/>
            <a:chExt cx="2484276" cy="1888438"/>
          </a:xfrm>
        </p:grpSpPr>
        <p:sp>
          <p:nvSpPr>
            <p:cNvPr id="97" name="Rounded Rectangle 96"/>
            <p:cNvSpPr/>
            <p:nvPr/>
          </p:nvSpPr>
          <p:spPr>
            <a:xfrm>
              <a:off x="6274496" y="5085184"/>
              <a:ext cx="1120354" cy="3424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Vertical</a:t>
              </a:r>
              <a:endParaRPr lang="en-US" dirty="0">
                <a:latin typeface="Calibri" panose="020F0502020204030204" pitchFamily="34" charset="0"/>
              </a:endParaRPr>
            </a:p>
          </p:txBody>
        </p:sp>
        <p:sp>
          <p:nvSpPr>
            <p:cNvPr id="100" name="Rounded Rectangle 99"/>
            <p:cNvSpPr/>
            <p:nvPr/>
          </p:nvSpPr>
          <p:spPr>
            <a:xfrm>
              <a:off x="5544108" y="6021288"/>
              <a:ext cx="1116124" cy="31982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Forward</a:t>
              </a:r>
              <a:endParaRPr lang="en-US" dirty="0">
                <a:latin typeface="Calibri" panose="020F0502020204030204" pitchFamily="34" charset="0"/>
              </a:endParaRPr>
            </a:p>
          </p:txBody>
        </p:sp>
        <p:sp>
          <p:nvSpPr>
            <p:cNvPr id="101" name="Rounded Rectangle 100"/>
            <p:cNvSpPr/>
            <p:nvPr/>
          </p:nvSpPr>
          <p:spPr>
            <a:xfrm>
              <a:off x="6965094" y="5989492"/>
              <a:ext cx="1063290" cy="31982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Backward</a:t>
              </a:r>
              <a:endParaRPr lang="en-US" dirty="0">
                <a:latin typeface="Calibri" panose="020F0502020204030204" pitchFamily="34" charset="0"/>
              </a:endParaRPr>
            </a:p>
          </p:txBody>
        </p:sp>
        <p:cxnSp>
          <p:nvCxnSpPr>
            <p:cNvPr id="115" name="Straight Arrow Connector 114"/>
            <p:cNvCxnSpPr>
              <a:stCxn id="97" idx="0"/>
              <a:endCxn id="96" idx="3"/>
            </p:cNvCxnSpPr>
            <p:nvPr/>
          </p:nvCxnSpPr>
          <p:spPr>
            <a:xfrm flipH="1" flipV="1">
              <a:off x="6083960" y="4452678"/>
              <a:ext cx="750713" cy="632506"/>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stCxn id="97" idx="2"/>
              <a:endCxn id="100" idx="0"/>
            </p:cNvCxnSpPr>
            <p:nvPr/>
          </p:nvCxnSpPr>
          <p:spPr>
            <a:xfrm flipH="1">
              <a:off x="6102170" y="5427649"/>
              <a:ext cx="732503" cy="593639"/>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97" idx="2"/>
              <a:endCxn id="101" idx="0"/>
            </p:cNvCxnSpPr>
            <p:nvPr/>
          </p:nvCxnSpPr>
          <p:spPr>
            <a:xfrm>
              <a:off x="6834673" y="5427649"/>
              <a:ext cx="662066" cy="561843"/>
            </a:xfrm>
            <a:prstGeom prst="straightConnector1">
              <a:avLst/>
            </a:prstGeom>
            <a:ln w="539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30" name="Round Same Side Corner Rectangle 129">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1500944"/>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2"/>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4"/>
                                        </p:tgtEl>
                                        <p:attrNameLst>
                                          <p:attrName>style.visibility</p:attrName>
                                        </p:attrNameLst>
                                      </p:cBhvr>
                                      <p:to>
                                        <p:strVal val="visible"/>
                                      </p:to>
                                    </p:set>
                                    <p:animEffect transition="in" filter="fade">
                                      <p:cBhvr>
                                        <p:cTn id="12" dur="500"/>
                                        <p:tgtEl>
                                          <p:spTgt spid="1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3"/>
                                        </p:tgtEl>
                                        <p:attrNameLst>
                                          <p:attrName>style.visibility</p:attrName>
                                        </p:attrNameLst>
                                      </p:cBhvr>
                                      <p:to>
                                        <p:strVal val="visible"/>
                                      </p:to>
                                    </p:set>
                                    <p:animEffect transition="in" filter="fade">
                                      <p:cBhvr>
                                        <p:cTn id="22" dur="500"/>
                                        <p:tgtEl>
                                          <p:spTgt spid="1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500"/>
                                        <p:tgtEl>
                                          <p:spTgt spid="1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0"/>
                                        </p:tgtEl>
                                        <p:attrNameLst>
                                          <p:attrName>style.visibility</p:attrName>
                                        </p:attrNameLst>
                                      </p:cBhvr>
                                      <p:to>
                                        <p:strVal val="visible"/>
                                      </p:to>
                                    </p:set>
                                    <p:animEffect transition="in" filter="fade">
                                      <p:cBhvr>
                                        <p:cTn id="32" dur="500"/>
                                        <p:tgtEl>
                                          <p:spTgt spid="110"/>
                                        </p:tgtEl>
                                      </p:cBhvr>
                                    </p:animEffect>
                                  </p:childTnLst>
                                </p:cTn>
                              </p:par>
                            </p:childTnLst>
                          </p:cTn>
                        </p:par>
                      </p:childTnLst>
                    </p:cTn>
                  </p:par>
                </p:childTnLst>
              </p:cTn>
              <p:nextCondLst>
                <p:cond evt="onClick" delay="0">
                  <p:tgtEl>
                    <p:spTgt spid="42"/>
                  </p:tgtEl>
                </p:cond>
              </p:nextCondLst>
            </p:seq>
          </p:childTnLst>
        </p:cTn>
      </p:par>
    </p:tnLst>
    <p:bldLst>
      <p:bldP spid="9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a:bodyPr>
          <a:lstStyle/>
          <a:p>
            <a:r>
              <a:rPr lang="en-GB" sz="3600" b="1" dirty="0" smtClean="0"/>
              <a:t>Assignment Scenario</a:t>
            </a:r>
          </a:p>
        </p:txBody>
      </p:sp>
      <p:sp>
        <p:nvSpPr>
          <p:cNvPr id="2" name="Rectangle 1"/>
          <p:cNvSpPr/>
          <p:nvPr/>
        </p:nvSpPr>
        <p:spPr>
          <a:xfrm>
            <a:off x="323528" y="1124744"/>
            <a:ext cx="8496944" cy="5459956"/>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For this project you will need to select a company that produces or provides a range of products or services that employs at least 10 members of staff with a varied job range.</a:t>
            </a:r>
          </a:p>
          <a:p>
            <a:pPr marL="346075" indent="-346075">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Ideally this company should have a production, distribution and sales side to it so that the staff employed do different work tasks, share resources among departments and should have rivals.</a:t>
            </a:r>
          </a:p>
          <a:p>
            <a:pPr marL="346075" indent="-346075">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It can be within any industry, a shop that sells, a company that provides help and support packages, a delivery company, a restaurant or food shop but preferably not a franchise as this makes it difficult when it comes to rules and regulations that apply.</a:t>
            </a:r>
          </a:p>
          <a:p>
            <a:pPr marL="346075" indent="-346075">
              <a:buClr>
                <a:srgbClr val="00B050"/>
              </a:buClr>
              <a:buFont typeface="Wingdings 3" panose="05040102010807070707" pitchFamily="18" charset="2"/>
              <a:buChar char=""/>
            </a:pPr>
            <a:r>
              <a:rPr lang="en-GB" sz="2180" dirty="0">
                <a:latin typeface="Arial" panose="020B0604020202020204" pitchFamily="34" charset="0"/>
                <a:cs typeface="Arial" panose="020B0604020202020204" pitchFamily="34" charset="0"/>
              </a:rPr>
              <a:t>You can make up the company as long as you use the above guidance to set the limits of what the company does and sells. If you choose a company, it should be one you are familiar with and can research things like ownership, grants, staffing issues and laws that apply.</a:t>
            </a: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848872" cy="625434"/>
          </a:xfrm>
        </p:spPr>
        <p:txBody>
          <a:bodyPr>
            <a:noAutofit/>
          </a:bodyPr>
          <a:lstStyle/>
          <a:p>
            <a:r>
              <a:rPr lang="en-GB" sz="2200" dirty="0"/>
              <a:t>1.3.3 – Case Study – Nestle takeover of large Chinese sweet maker</a:t>
            </a:r>
          </a:p>
        </p:txBody>
      </p:sp>
      <p:sp>
        <p:nvSpPr>
          <p:cNvPr id="3" name="TextBox 2"/>
          <p:cNvSpPr txBox="1"/>
          <p:nvPr/>
        </p:nvSpPr>
        <p:spPr>
          <a:xfrm>
            <a:off x="323850" y="1124744"/>
            <a:ext cx="8496300" cy="3647152"/>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650" dirty="0" smtClean="0"/>
              <a:t>Nestle</a:t>
            </a:r>
            <a:r>
              <a:rPr lang="en-US" sz="1650" dirty="0"/>
              <a:t> </a:t>
            </a:r>
            <a:r>
              <a:rPr lang="en-US" sz="1650" dirty="0" smtClean="0"/>
              <a:t>is the largest food and confectionary manufacturer in the world. The company made the decision to takeover Hsu Fu Chi International (based in </a:t>
            </a:r>
            <a:r>
              <a:rPr lang="en-US" sz="1650" dirty="0" err="1" smtClean="0"/>
              <a:t>Guandong</a:t>
            </a:r>
            <a:r>
              <a:rPr lang="en-US" sz="1650" dirty="0" smtClean="0"/>
              <a:t>, China) The Chinese company makes sweets and snacks. The takeover cost US$1.7billion. It will now be easier for Nestle to sell its products in China.</a:t>
            </a:r>
          </a:p>
          <a:p>
            <a:pPr marL="292100" indent="-292100">
              <a:buClr>
                <a:srgbClr val="00B050"/>
              </a:buClr>
              <a:buFont typeface="Wingdings 3" panose="05040102010807070707" pitchFamily="18" charset="2"/>
              <a:buChar char=""/>
            </a:pPr>
            <a:r>
              <a:rPr lang="en-US" sz="1650" dirty="0" smtClean="0"/>
              <a:t>There should also be cost savings from the takeover. Some consumers are worried that there might be </a:t>
            </a:r>
            <a:r>
              <a:rPr lang="en-US" sz="1650" dirty="0"/>
              <a:t>l</a:t>
            </a:r>
            <a:r>
              <a:rPr lang="en-US" sz="1650" dirty="0" smtClean="0"/>
              <a:t>ess choice of sweets and snacks than before the takeover. Also, perhaps Nestle might increase prices now that there will be less competition in the sweet and snack market.</a:t>
            </a:r>
          </a:p>
          <a:p>
            <a:pPr marL="292100" indent="-292100">
              <a:buClr>
                <a:srgbClr val="00B050"/>
              </a:buClr>
              <a:buFont typeface="Wingdings 3" panose="05040102010807070707" pitchFamily="18" charset="2"/>
              <a:buChar char=""/>
            </a:pPr>
            <a:r>
              <a:rPr lang="en-US" sz="1650" b="1" dirty="0" smtClean="0">
                <a:solidFill>
                  <a:srgbClr val="FF0000"/>
                </a:solidFill>
              </a:rPr>
              <a:t>Activity 3.7 – </a:t>
            </a:r>
            <a:r>
              <a:rPr lang="en-US" sz="1650" dirty="0" smtClean="0">
                <a:solidFill>
                  <a:srgbClr val="FF0000"/>
                </a:solidFill>
              </a:rPr>
              <a:t>Read the case study above:</a:t>
            </a:r>
          </a:p>
          <a:p>
            <a:pPr marL="342900" indent="-342900">
              <a:buClr>
                <a:srgbClr val="00B050"/>
              </a:buClr>
              <a:buFont typeface="+mj-lt"/>
              <a:buAutoNum type="alphaLcParenR"/>
            </a:pPr>
            <a:r>
              <a:rPr lang="en-US" sz="1650" dirty="0" smtClean="0">
                <a:solidFill>
                  <a:srgbClr val="FF0000"/>
                </a:solidFill>
              </a:rPr>
              <a:t>Is this takeover and example of ‘horizontal’ or ‘vertical’ integration? Explain your answer.</a:t>
            </a:r>
          </a:p>
          <a:p>
            <a:pPr marL="342900" indent="-342900">
              <a:buClr>
                <a:srgbClr val="00B050"/>
              </a:buClr>
              <a:buFont typeface="+mj-lt"/>
              <a:buAutoNum type="alphaLcParenR"/>
            </a:pPr>
            <a:r>
              <a:rPr lang="en-US" sz="1650" dirty="0" smtClean="0">
                <a:solidFill>
                  <a:srgbClr val="FF0000"/>
                </a:solidFill>
              </a:rPr>
              <a:t>Identify and explain </a:t>
            </a:r>
            <a:r>
              <a:rPr lang="en-US" sz="1650" b="1" dirty="0" smtClean="0">
                <a:solidFill>
                  <a:srgbClr val="FF0000"/>
                </a:solidFill>
              </a:rPr>
              <a:t>two</a:t>
            </a:r>
            <a:r>
              <a:rPr lang="en-US" sz="1650" dirty="0" smtClean="0">
                <a:solidFill>
                  <a:srgbClr val="FF0000"/>
                </a:solidFill>
              </a:rPr>
              <a:t> possible reasons why Nestle took over the Hsu Fu Chi Company.</a:t>
            </a:r>
          </a:p>
          <a:p>
            <a:pPr marL="342900" indent="-342900">
              <a:buClr>
                <a:srgbClr val="00B050"/>
              </a:buClr>
              <a:buFont typeface="+mj-lt"/>
              <a:buAutoNum type="alphaLcParenR"/>
            </a:pPr>
            <a:r>
              <a:rPr lang="en-US" sz="1650" dirty="0" smtClean="0">
                <a:solidFill>
                  <a:srgbClr val="FF0000"/>
                </a:solidFill>
              </a:rPr>
              <a:t>Do you think consumers in China will benefit from this takeover? Explain your answer.</a:t>
            </a:r>
            <a:endParaRPr lang="en-US" sz="1650" dirty="0">
              <a:solidFill>
                <a:srgbClr val="FF0000"/>
              </a:solidFill>
            </a:endParaRP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a:t>
            </a:r>
            <a:endParaRPr lang="en-GB" sz="2000" b="1" dirty="0">
              <a:latin typeface="Arial" panose="020B0604020202020204" pitchFamily="34" charset="0"/>
              <a:cs typeface="Arial" panose="020B0604020202020204" pitchFamily="34" charset="0"/>
            </a:endParaRPr>
          </a:p>
        </p:txBody>
      </p:sp>
      <p:pic>
        <p:nvPicPr>
          <p:cNvPr id="1026" name="Picture 2" descr="http://www.nmgnews.com.cn/pic/0/10/08/89/10088991_2393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5" y="4994017"/>
            <a:ext cx="2585451" cy="1497766"/>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image.slidesharecdn.com/nestlingreaterchina-winninginthenewreality-120928035533-phpapp02/95/nestl-in-greater-china-winning-in-the-new-reality-10-728.jpg?cb=13488049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1840" y="4994017"/>
            <a:ext cx="2897189" cy="1497766"/>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www.wantchinatimes.com/newsphoto/2012-01-18/450/C801X32H_2002%E8%B3%87%E6%96%99%E7%85%A7%E7%89%87_N50F_N71_copy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9882" y="4995907"/>
            <a:ext cx="2513443" cy="1495875"/>
          </a:xfrm>
          <a:prstGeom prst="rect">
            <a:avLst/>
          </a:prstGeom>
          <a:noFill/>
          <a:effectLst>
            <a:outerShdw blurRad="152400" dist="38100" dir="2700000" sx="104000" sy="104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640252"/>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Problems With Business growth</a:t>
            </a:r>
          </a:p>
        </p:txBody>
      </p:sp>
      <p:sp>
        <p:nvSpPr>
          <p:cNvPr id="3" name="TextBox 2"/>
          <p:cNvSpPr txBox="1"/>
          <p:nvPr/>
        </p:nvSpPr>
        <p:spPr>
          <a:xfrm>
            <a:off x="323850" y="1124744"/>
            <a:ext cx="6480398" cy="923330"/>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dirty="0" smtClean="0"/>
              <a:t>Not all business expansion leads to success. There are several reasons why expansion can fail to increase profit or achieve the other objectives set by managers.</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a:t>
            </a:r>
            <a:endParaRPr lang="en-GB" sz="2000" b="1"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410864"/>
              </p:ext>
            </p:extLst>
          </p:nvPr>
        </p:nvGraphicFramePr>
        <p:xfrm>
          <a:off x="348208" y="2078320"/>
          <a:ext cx="6384032" cy="4434840"/>
        </p:xfrm>
        <a:graphic>
          <a:graphicData uri="http://schemas.openxmlformats.org/drawingml/2006/table">
            <a:tbl>
              <a:tblPr firstRow="1" bandRow="1">
                <a:tableStyleId>{5C22544A-7EE6-4342-B048-85BDC9FD1C3A}</a:tableStyleId>
              </a:tblPr>
              <a:tblGrid>
                <a:gridCol w="2927648"/>
                <a:gridCol w="3456384"/>
              </a:tblGrid>
              <a:tr h="370840">
                <a:tc>
                  <a:txBody>
                    <a:bodyPr/>
                    <a:lstStyle/>
                    <a:p>
                      <a:r>
                        <a:rPr lang="en-US" sz="1450" dirty="0" smtClean="0">
                          <a:latin typeface="Arial" panose="020B0604020202020204" pitchFamily="34" charset="0"/>
                          <a:cs typeface="Arial" panose="020B0604020202020204" pitchFamily="34" charset="0"/>
                        </a:rPr>
                        <a:t>Problem resulting from Expansion</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Arial" panose="020B0604020202020204" pitchFamily="34" charset="0"/>
                          <a:cs typeface="Arial" panose="020B0604020202020204" pitchFamily="34" charset="0"/>
                        </a:rPr>
                        <a:t>Possible ways to overcome them</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Arial" panose="020B0604020202020204" pitchFamily="34" charset="0"/>
                          <a:cs typeface="Arial" panose="020B0604020202020204" pitchFamily="34" charset="0"/>
                        </a:rPr>
                        <a:t>Larger business is</a:t>
                      </a:r>
                      <a:r>
                        <a:rPr lang="en-US" sz="1450" baseline="0" dirty="0" smtClean="0">
                          <a:latin typeface="Arial" panose="020B0604020202020204" pitchFamily="34" charset="0"/>
                          <a:cs typeface="Arial" panose="020B0604020202020204" pitchFamily="34" charset="0"/>
                        </a:rPr>
                        <a:t> difficult to control </a:t>
                      </a:r>
                      <a:r>
                        <a:rPr lang="en-US" sz="1450" b="1" baseline="0" dirty="0" smtClean="0">
                          <a:latin typeface="Arial" panose="020B0604020202020204" pitchFamily="34" charset="0"/>
                          <a:cs typeface="Arial" panose="020B0604020202020204" pitchFamily="34" charset="0"/>
                        </a:rPr>
                        <a:t>(Diseconomies of Scale)</a:t>
                      </a:r>
                      <a:endParaRPr lang="en-GB" sz="145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Arial" panose="020B0604020202020204" pitchFamily="34" charset="0"/>
                          <a:cs typeface="Arial" panose="020B0604020202020204" pitchFamily="34" charset="0"/>
                        </a:rPr>
                        <a:t>Operate the business in small units – this is called decentralization.</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Arial" panose="020B0604020202020204" pitchFamily="34" charset="0"/>
                          <a:cs typeface="Arial" panose="020B0604020202020204" pitchFamily="34" charset="0"/>
                        </a:rPr>
                        <a:t>Larger Businesses lead to poorer communication</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Arial" panose="020B0604020202020204" pitchFamily="34" charset="0"/>
                          <a:cs typeface="Arial" panose="020B0604020202020204" pitchFamily="34" charset="0"/>
                        </a:rPr>
                        <a:t>Operate the business in small units.</a:t>
                      </a:r>
                    </a:p>
                    <a:p>
                      <a:r>
                        <a:rPr lang="en-US" sz="1450" dirty="0" smtClean="0">
                          <a:latin typeface="Arial" panose="020B0604020202020204" pitchFamily="34" charset="0"/>
                          <a:cs typeface="Arial" panose="020B0604020202020204" pitchFamily="34" charset="0"/>
                        </a:rPr>
                        <a:t>Use latest IT equipment and communication technologies those these do not always work.</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Arial" panose="020B0604020202020204" pitchFamily="34" charset="0"/>
                          <a:cs typeface="Arial" panose="020B0604020202020204" pitchFamily="34" charset="0"/>
                        </a:rPr>
                        <a:t>Expansion costs so much the business runs short of cash.</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Arial" panose="020B0604020202020204" pitchFamily="34" charset="0"/>
                          <a:cs typeface="Arial" panose="020B0604020202020204" pitchFamily="34" charset="0"/>
                        </a:rPr>
                        <a:t>Expand more slowly – use profits from slowly expanding business to pay from further growth.</a:t>
                      </a:r>
                    </a:p>
                    <a:p>
                      <a:r>
                        <a:rPr lang="en-US" sz="1450" dirty="0" smtClean="0">
                          <a:latin typeface="Arial" panose="020B0604020202020204" pitchFamily="34" charset="0"/>
                          <a:cs typeface="Arial" panose="020B0604020202020204" pitchFamily="34" charset="0"/>
                        </a:rPr>
                        <a:t>Endure</a:t>
                      </a:r>
                      <a:r>
                        <a:rPr lang="en-US" sz="1450" baseline="0" dirty="0" smtClean="0">
                          <a:latin typeface="Arial" panose="020B0604020202020204" pitchFamily="34" charset="0"/>
                          <a:cs typeface="Arial" panose="020B0604020202020204" pitchFamily="34" charset="0"/>
                        </a:rPr>
                        <a:t> sufficient long-term finance is available</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450" dirty="0" smtClean="0">
                          <a:latin typeface="Arial" panose="020B0604020202020204" pitchFamily="34" charset="0"/>
                          <a:cs typeface="Arial" panose="020B0604020202020204" pitchFamily="34" charset="0"/>
                        </a:rPr>
                        <a:t>Integrating with another business is more difficult than expected (e.g. different management styles or ‘ways</a:t>
                      </a:r>
                      <a:r>
                        <a:rPr lang="en-US" sz="1450" baseline="0" dirty="0" smtClean="0">
                          <a:latin typeface="Arial" panose="020B0604020202020204" pitchFamily="34" charset="0"/>
                          <a:cs typeface="Arial" panose="020B0604020202020204" pitchFamily="34" charset="0"/>
                        </a:rPr>
                        <a:t> of doing things’)</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50" dirty="0" smtClean="0">
                          <a:latin typeface="Arial" panose="020B0604020202020204" pitchFamily="34" charset="0"/>
                          <a:cs typeface="Arial" panose="020B0604020202020204" pitchFamily="34" charset="0"/>
                        </a:rPr>
                        <a:t>Introducing a different style of management requires</a:t>
                      </a:r>
                      <a:r>
                        <a:rPr lang="en-US" sz="1450" baseline="0" dirty="0" smtClean="0">
                          <a:latin typeface="Arial" panose="020B0604020202020204" pitchFamily="34" charset="0"/>
                          <a:cs typeface="Arial" panose="020B0604020202020204" pitchFamily="34" charset="0"/>
                        </a:rPr>
                        <a:t> good communication with the workforce – they will need to understand the reasons for the change.</a:t>
                      </a:r>
                      <a:endParaRPr lang="en-GB" sz="14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61903358"/>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291949"/>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400" dirty="0"/>
              <a:t>1.3.3 – Why some businesses grow and others remain small</a:t>
            </a:r>
          </a:p>
        </p:txBody>
      </p:sp>
      <p:sp>
        <p:nvSpPr>
          <p:cNvPr id="3" name="TextBox 2"/>
          <p:cNvSpPr txBox="1"/>
          <p:nvPr/>
        </p:nvSpPr>
        <p:spPr>
          <a:xfrm>
            <a:off x="323850" y="1124744"/>
            <a:ext cx="6408390" cy="5355312"/>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900" dirty="0" smtClean="0"/>
              <a:t>Not all businesses grow, Some stay small, employing few people and using relatively little capital. There are several reasons why many businesses remain small:</a:t>
            </a:r>
          </a:p>
          <a:p>
            <a:pPr marL="623888" indent="-292100">
              <a:buClr>
                <a:srgbClr val="00B050"/>
              </a:buClr>
              <a:buFont typeface="Arial" panose="020B0604020202020204" pitchFamily="34" charset="0"/>
              <a:buChar char="•"/>
            </a:pPr>
            <a:r>
              <a:rPr lang="en-US" sz="1900" dirty="0" smtClean="0"/>
              <a:t>The type of industry the business operates in</a:t>
            </a:r>
          </a:p>
          <a:p>
            <a:pPr marL="623888" indent="-292100">
              <a:buClr>
                <a:srgbClr val="00B050"/>
              </a:buClr>
              <a:buFont typeface="Arial" panose="020B0604020202020204" pitchFamily="34" charset="0"/>
              <a:buChar char="•"/>
            </a:pPr>
            <a:r>
              <a:rPr lang="en-US" sz="1900" dirty="0" smtClean="0"/>
              <a:t>The market size</a:t>
            </a:r>
          </a:p>
          <a:p>
            <a:pPr marL="623888" indent="-292100">
              <a:buClr>
                <a:srgbClr val="00B050"/>
              </a:buClr>
              <a:buFont typeface="Arial" panose="020B0604020202020204" pitchFamily="34" charset="0"/>
              <a:buChar char="•"/>
            </a:pPr>
            <a:r>
              <a:rPr lang="en-US" sz="1900" dirty="0" smtClean="0"/>
              <a:t>The Owner’s Objectives</a:t>
            </a:r>
          </a:p>
          <a:p>
            <a:pPr marL="292100" indent="-292100">
              <a:buClr>
                <a:srgbClr val="00B050"/>
              </a:buClr>
              <a:buFont typeface="Wingdings 3" panose="05040102010807070707" pitchFamily="18" charset="2"/>
              <a:buChar char=""/>
            </a:pPr>
            <a:r>
              <a:rPr lang="en-US" sz="1900" b="1" dirty="0" smtClean="0"/>
              <a:t>The type of Industry the business operate in</a:t>
            </a:r>
          </a:p>
          <a:p>
            <a:pPr marL="292100" indent="-292100">
              <a:buClr>
                <a:srgbClr val="00B050"/>
              </a:buClr>
              <a:buFont typeface="Wingdings 3" panose="05040102010807070707" pitchFamily="18" charset="2"/>
              <a:buChar char=""/>
            </a:pPr>
            <a:r>
              <a:rPr lang="en-US" sz="1900" dirty="0" smtClean="0"/>
              <a:t>Examples of some businesses that remain small include Hairdressers, Car Repairs, Window Cleaning, Convenience stores, Plumbers and Catering.</a:t>
            </a:r>
          </a:p>
          <a:p>
            <a:pPr marL="292100" indent="-292100">
              <a:buClr>
                <a:srgbClr val="00B050"/>
              </a:buClr>
              <a:buFont typeface="Wingdings 3" panose="05040102010807070707" pitchFamily="18" charset="2"/>
              <a:buChar char=""/>
            </a:pPr>
            <a:r>
              <a:rPr lang="en-US" sz="1900" b="1" dirty="0" smtClean="0">
                <a:solidFill>
                  <a:srgbClr val="FF0000"/>
                </a:solidFill>
              </a:rPr>
              <a:t>Activity</a:t>
            </a:r>
            <a:r>
              <a:rPr lang="en-US" sz="1900" dirty="0" smtClean="0">
                <a:solidFill>
                  <a:srgbClr val="FF0000"/>
                </a:solidFill>
              </a:rPr>
              <a:t> - Name 6 others and name one of these that could be a chain.</a:t>
            </a:r>
          </a:p>
          <a:p>
            <a:pPr marL="292100" indent="-292100">
              <a:buClr>
                <a:srgbClr val="00B050"/>
              </a:buClr>
              <a:buFont typeface="Wingdings 3" panose="05040102010807070707" pitchFamily="18" charset="2"/>
              <a:buChar char=""/>
            </a:pPr>
            <a:r>
              <a:rPr lang="en-US" sz="1900" dirty="0" smtClean="0"/>
              <a:t> Firms in these industries offer services or specialized products. If they were to grow too large, they would find it difficult to offer the close and personal service demanded by consumers. For these, it is often very easy for new firms to be set up and this creates new competition, and helps to keep existing firms small.</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61903358"/>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76076"/>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2400" dirty="0"/>
              <a:t>1.3.3 – Why some businesses grow and others remain small</a:t>
            </a:r>
          </a:p>
        </p:txBody>
      </p:sp>
      <p:sp>
        <p:nvSpPr>
          <p:cNvPr id="3" name="TextBox 2"/>
          <p:cNvSpPr txBox="1"/>
          <p:nvPr/>
        </p:nvSpPr>
        <p:spPr>
          <a:xfrm>
            <a:off x="323850" y="1124744"/>
            <a:ext cx="6408390" cy="5413790"/>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820" b="1" dirty="0" smtClean="0"/>
              <a:t>Market Size </a:t>
            </a:r>
            <a:r>
              <a:rPr lang="en-US" sz="1820" dirty="0" smtClean="0"/>
              <a:t>– If the total number of customers in the market is small, the businesses are likely to remain small. This is especially true for firms that operate in rural areas. It is also why firms that produce goods or services of a specialized kind which appeal to a limited number of customers, such as luxurious cars or fashion clothing, remain small.</a:t>
            </a:r>
          </a:p>
          <a:p>
            <a:pPr marL="292100" indent="-292100">
              <a:buClr>
                <a:srgbClr val="00B050"/>
              </a:buClr>
              <a:buFont typeface="Wingdings 3" panose="05040102010807070707" pitchFamily="18" charset="2"/>
              <a:buChar char=""/>
            </a:pPr>
            <a:r>
              <a:rPr lang="en-US" sz="1820" b="1" dirty="0" smtClean="0"/>
              <a:t>Owner’s Objectives </a:t>
            </a:r>
            <a:r>
              <a:rPr lang="en-US" sz="1820" dirty="0" smtClean="0"/>
              <a:t>– Some business owners prefer to keep their firm small. They could be more interested in keeping control of a small business, knowing all of their staff and customers, than running a much larger business. Owners simply sometimes wish to avoid the stress and worry of running a large firm.</a:t>
            </a:r>
          </a:p>
          <a:p>
            <a:pPr marL="292100" indent="-292100">
              <a:buClr>
                <a:srgbClr val="00B050"/>
              </a:buClr>
              <a:buFont typeface="Wingdings 3" panose="05040102010807070707" pitchFamily="18" charset="2"/>
              <a:buChar char=""/>
            </a:pPr>
            <a:r>
              <a:rPr lang="en-US" sz="1820" b="1" dirty="0" smtClean="0">
                <a:solidFill>
                  <a:srgbClr val="FF0000"/>
                </a:solidFill>
              </a:rPr>
              <a:t>Activity</a:t>
            </a:r>
            <a:r>
              <a:rPr lang="en-US" sz="1820" dirty="0" smtClean="0">
                <a:solidFill>
                  <a:srgbClr val="FF0000"/>
                </a:solidFill>
              </a:rPr>
              <a:t> – Talah’s and Sons Toys is a family run business handed down from generation to generation making customized wooden toys. Talah now runs the family business and has had an offer to merge with a larger Toy Company. Give reasons why this might or might not be a good idea.</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a:t>
            </a:r>
            <a:endParaRPr lang="en-GB" sz="20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151513057"/>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558345"/>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Why do Some Businesses Fail</a:t>
            </a:r>
          </a:p>
        </p:txBody>
      </p:sp>
      <p:sp>
        <p:nvSpPr>
          <p:cNvPr id="3" name="TextBox 2"/>
          <p:cNvSpPr txBox="1"/>
          <p:nvPr/>
        </p:nvSpPr>
        <p:spPr>
          <a:xfrm>
            <a:off x="323850" y="1124744"/>
            <a:ext cx="6480398" cy="5632311"/>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980" dirty="0" smtClean="0"/>
              <a:t>Not all businesses are successful, in some countries the rate of failure is 50% in the first 5 years. Even old-established businesses can close down because they make losses or run out of cash. The main reasons why they fail are:</a:t>
            </a:r>
          </a:p>
          <a:p>
            <a:pPr marL="292100" indent="-292100">
              <a:buClr>
                <a:srgbClr val="00B050"/>
              </a:buClr>
              <a:buFont typeface="Wingdings 3" panose="05040102010807070707" pitchFamily="18" charset="2"/>
              <a:buChar char=""/>
            </a:pPr>
            <a:r>
              <a:rPr lang="en-US" sz="1980" b="1" dirty="0" smtClean="0"/>
              <a:t>Poor Management </a:t>
            </a:r>
            <a:r>
              <a:rPr lang="en-US" sz="1980" dirty="0" smtClean="0"/>
              <a:t>–This is a common cause of new business failures. Lack of experience can lead to bad decisions, such as locating a business in an area with high costs and low demand. Family businesses can fail because the children of the founders do not necessarily make good managers and might be reluctant to recruit professional managers.</a:t>
            </a:r>
          </a:p>
          <a:p>
            <a:pPr marL="292100" indent="-292100">
              <a:buClr>
                <a:srgbClr val="00B050"/>
              </a:buClr>
              <a:buFont typeface="Wingdings 3" panose="05040102010807070707" pitchFamily="18" charset="2"/>
              <a:buChar char=""/>
            </a:pPr>
            <a:r>
              <a:rPr lang="en-US" sz="1980" b="1" dirty="0" smtClean="0"/>
              <a:t>Failure to Plan for Change </a:t>
            </a:r>
            <a:r>
              <a:rPr lang="en-US" sz="1980" dirty="0" smtClean="0"/>
              <a:t>– The business world is constantly changing and this adds risk and uncertainty to operating a business. New technology, new powerful competitors, and major economic changes are some of the factors that lead to failure of not responded to effectively.</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51513057"/>
              </p:ext>
            </p:extLst>
          </p:nvPr>
        </p:nvGraphicFramePr>
        <p:xfrm>
          <a:off x="6876257" y="1124851"/>
          <a:ext cx="1944216"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6"/>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66906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Why do Some Businesses Fail</a:t>
            </a:r>
          </a:p>
        </p:txBody>
      </p:sp>
      <p:sp>
        <p:nvSpPr>
          <p:cNvPr id="3" name="TextBox 2"/>
          <p:cNvSpPr txBox="1"/>
          <p:nvPr/>
        </p:nvSpPr>
        <p:spPr>
          <a:xfrm>
            <a:off x="323850" y="1181182"/>
            <a:ext cx="6480398" cy="5326073"/>
          </a:xfrm>
          <a:prstGeom prst="rect">
            <a:avLst/>
          </a:prstGeom>
          <a:noFill/>
        </p:spPr>
        <p:txBody>
          <a:bodyPr wrap="square" rtlCol="0">
            <a:spAutoFit/>
          </a:bodyPr>
          <a:lstStyle/>
          <a:p>
            <a:pPr marL="292100" indent="-292100">
              <a:buClr>
                <a:srgbClr val="00B050"/>
              </a:buClr>
              <a:buFont typeface="Wingdings 3" panose="05040102010807070707" pitchFamily="18" charset="2"/>
              <a:buChar char=""/>
            </a:pPr>
            <a:r>
              <a:rPr lang="en-US" sz="1790" b="1" dirty="0" smtClean="0"/>
              <a:t>Poor Financial Management </a:t>
            </a:r>
            <a:r>
              <a:rPr lang="en-US" sz="1790" dirty="0" smtClean="0"/>
              <a:t>– Shortage of cash (Lack of liquidity) means that workers, suppliers, landlords and government cannot be paid what they are owed. Failure to plan or forecast cash flows can lead to this problem and is a major cause of businesses of all sizes failing.</a:t>
            </a:r>
          </a:p>
          <a:p>
            <a:pPr marL="292100" indent="-292100">
              <a:buClr>
                <a:srgbClr val="00B050"/>
              </a:buClr>
              <a:buFont typeface="Wingdings 3" panose="05040102010807070707" pitchFamily="18" charset="2"/>
              <a:buChar char=""/>
            </a:pPr>
            <a:r>
              <a:rPr lang="en-US" sz="1790" b="1" dirty="0" smtClean="0"/>
              <a:t>Over-Expansion</a:t>
            </a:r>
            <a:r>
              <a:rPr lang="en-US" sz="1790" dirty="0" smtClean="0"/>
              <a:t> – Sometimes when a business expands too quickly is can lead to big financial and management issues. If these are not solved quickly, the whole business could collapse.</a:t>
            </a:r>
          </a:p>
          <a:p>
            <a:pPr marL="292100" indent="-292100">
              <a:buClr>
                <a:srgbClr val="00B050"/>
              </a:buClr>
              <a:buFont typeface="Wingdings 3" panose="05040102010807070707" pitchFamily="18" charset="2"/>
              <a:buChar char=""/>
            </a:pPr>
            <a:r>
              <a:rPr lang="en-US" sz="1790" b="1" dirty="0" smtClean="0"/>
              <a:t>Risks of new business Start-ups </a:t>
            </a:r>
            <a:r>
              <a:rPr lang="en-US" sz="1790" dirty="0" smtClean="0"/>
              <a:t>– Many new business fail due to a lack of financial or other resources and research. Also the owner of a new business may lack experience and decision making skills of managers who work for larger businesses. This means they are always more at risk of failing as existing well established businesses.</a:t>
            </a:r>
          </a:p>
          <a:p>
            <a:pPr marL="292100" indent="-292100">
              <a:buClr>
                <a:srgbClr val="00B050"/>
              </a:buClr>
              <a:buFont typeface="Wingdings 3" panose="05040102010807070707" pitchFamily="18" charset="2"/>
              <a:buChar char=""/>
            </a:pPr>
            <a:r>
              <a:rPr lang="en-US" sz="1790" b="1" dirty="0" smtClean="0">
                <a:solidFill>
                  <a:srgbClr val="FF0000"/>
                </a:solidFill>
              </a:rPr>
              <a:t>Activity</a:t>
            </a:r>
            <a:r>
              <a:rPr lang="en-US" sz="1790" dirty="0" smtClean="0">
                <a:solidFill>
                  <a:srgbClr val="FF0000"/>
                </a:solidFill>
              </a:rPr>
              <a:t> – Research a </a:t>
            </a:r>
            <a:r>
              <a:rPr lang="en-US" sz="1790" b="1" dirty="0" smtClean="0">
                <a:solidFill>
                  <a:srgbClr val="FF0000"/>
                </a:solidFill>
              </a:rPr>
              <a:t>high profile case </a:t>
            </a:r>
            <a:r>
              <a:rPr lang="en-US" sz="1790" dirty="0" smtClean="0">
                <a:solidFill>
                  <a:srgbClr val="FF0000"/>
                </a:solidFill>
              </a:rPr>
              <a:t>for the first 4 of these outlining the reasons and explain what went wrong and what they could have done to prevent this.</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32</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579672603"/>
              </p:ext>
            </p:extLst>
          </p:nvPr>
        </p:nvGraphicFramePr>
        <p:xfrm>
          <a:off x="6876256" y="1124851"/>
          <a:ext cx="1944217" cy="547250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944217"/>
              </a:tblGrid>
              <a:tr h="458541">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362372">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companies merge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 hostile takeover</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Should a government stop certain mergers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does a Monopoly mean</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a company de-merges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your opinion on Foreign Ownership of primary businesses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193" y="1170366"/>
            <a:ext cx="1757271" cy="36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837398"/>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1.3.3 – International Business </a:t>
            </a:r>
            <a:r>
              <a:rPr lang="en-GB" sz="3600" dirty="0" smtClean="0"/>
              <a:t>- Activity</a:t>
            </a:r>
            <a:endParaRPr lang="en-GB" sz="3600" dirty="0"/>
          </a:p>
        </p:txBody>
      </p:sp>
      <p:sp>
        <p:nvSpPr>
          <p:cNvPr id="3" name="TextBox 2"/>
          <p:cNvSpPr txBox="1"/>
          <p:nvPr/>
        </p:nvSpPr>
        <p:spPr>
          <a:xfrm>
            <a:off x="323850" y="1124744"/>
            <a:ext cx="8496300" cy="4413516"/>
          </a:xfrm>
          <a:prstGeom prst="rect">
            <a:avLst/>
          </a:prstGeom>
          <a:noFill/>
        </p:spPr>
        <p:txBody>
          <a:bodyPr wrap="square" rtlCol="0">
            <a:spAutoFit/>
          </a:bodyPr>
          <a:lstStyle/>
          <a:p>
            <a:pPr>
              <a:buClr>
                <a:srgbClr val="00B050"/>
              </a:buClr>
            </a:pPr>
            <a:r>
              <a:rPr lang="en-GB" sz="1560" b="1" dirty="0"/>
              <a:t>Tata grows through takeovers </a:t>
            </a:r>
          </a:p>
          <a:p>
            <a:pPr marL="292100" indent="-292100">
              <a:buClr>
                <a:srgbClr val="00B050"/>
              </a:buClr>
              <a:buFont typeface="Wingdings 3" panose="05040102010807070707" pitchFamily="18" charset="2"/>
              <a:buChar char=""/>
            </a:pPr>
            <a:r>
              <a:rPr lang="en-US" sz="1560" dirty="0" smtClean="0"/>
              <a:t>The </a:t>
            </a:r>
            <a:r>
              <a:rPr lang="en-US" sz="1560" b="1" dirty="0" smtClean="0"/>
              <a:t>Tata Group </a:t>
            </a:r>
            <a:r>
              <a:rPr lang="en-US" sz="1560" dirty="0" smtClean="0"/>
              <a:t>is one of the largest companies in Asia measured by the value of output. It is a conglomerate as it operates in many industries including electricity, steel, cars, chemicals, hotels and Tea!</a:t>
            </a:r>
          </a:p>
          <a:p>
            <a:pPr marL="292100" indent="-292100">
              <a:buClr>
                <a:srgbClr val="00B050"/>
              </a:buClr>
              <a:buFont typeface="Wingdings 3" panose="05040102010807070707" pitchFamily="18" charset="2"/>
              <a:buChar char=""/>
            </a:pPr>
            <a:r>
              <a:rPr lang="en-US" sz="1560" dirty="0" smtClean="0"/>
              <a:t>Much of their growth has come through takeovers of other companies. For example it bought the truck company Daewoo in South Korea and Jaguar</a:t>
            </a:r>
            <a:r>
              <a:rPr lang="en-US" sz="1560" dirty="0"/>
              <a:t> </a:t>
            </a:r>
            <a:r>
              <a:rPr lang="en-US" sz="1560" dirty="0" smtClean="0"/>
              <a:t>- Land Rover in the UK. Tata car making uses many products such as steel and plastics produced by other Tata factories.</a:t>
            </a:r>
          </a:p>
          <a:p>
            <a:pPr marL="292100" indent="-292100">
              <a:buClr>
                <a:srgbClr val="00B050"/>
              </a:buClr>
              <a:buFont typeface="Wingdings 3" panose="05040102010807070707" pitchFamily="18" charset="2"/>
              <a:buChar char=""/>
            </a:pPr>
            <a:r>
              <a:rPr lang="en-US" sz="1560" dirty="0" smtClean="0"/>
              <a:t>Each division of the vast Tata empire is given interdependence on how it is managed, this means more decisions are not made centrally at Head Office.</a:t>
            </a:r>
          </a:p>
          <a:p>
            <a:pPr marL="292100" indent="-292100">
              <a:buClr>
                <a:srgbClr val="00B050"/>
              </a:buClr>
              <a:buFont typeface="Wingdings 3" panose="05040102010807070707" pitchFamily="18" charset="2"/>
              <a:buChar char=""/>
            </a:pPr>
            <a:r>
              <a:rPr lang="en-US" sz="1560" dirty="0" smtClean="0"/>
              <a:t>The success of Tata’s car division is in great contrast to Saab, the Swedish car maker. This business failed in 2012 and stop making cars, its new models were too expensive and did not meet car customer’s changing needs – and the company simply ran out of cash.</a:t>
            </a:r>
          </a:p>
          <a:p>
            <a:pPr marL="292100" indent="-292100">
              <a:buClr>
                <a:srgbClr val="00B050"/>
              </a:buClr>
              <a:buFont typeface="Wingdings 3" panose="05040102010807070707" pitchFamily="18" charset="2"/>
              <a:buChar char=""/>
            </a:pPr>
            <a:r>
              <a:rPr lang="en-US" sz="1560" b="1" dirty="0" smtClean="0">
                <a:solidFill>
                  <a:srgbClr val="FF0000"/>
                </a:solidFill>
              </a:rPr>
              <a:t>Discussion Points</a:t>
            </a:r>
          </a:p>
          <a:p>
            <a:pPr marL="623888" indent="-269875">
              <a:buClr>
                <a:srgbClr val="00B050"/>
              </a:buClr>
              <a:buFont typeface="+mj-lt"/>
              <a:buAutoNum type="arabicPeriod"/>
            </a:pPr>
            <a:r>
              <a:rPr lang="en-US" sz="1560" dirty="0" smtClean="0">
                <a:solidFill>
                  <a:srgbClr val="FF0000"/>
                </a:solidFill>
              </a:rPr>
              <a:t>What are some of the benefits of Tata being a ‘Conglomerate’?</a:t>
            </a:r>
          </a:p>
          <a:p>
            <a:pPr marL="623888" indent="-269875">
              <a:buClr>
                <a:srgbClr val="00B050"/>
              </a:buClr>
              <a:buFont typeface="+mj-lt"/>
              <a:buAutoNum type="arabicPeriod"/>
            </a:pPr>
            <a:r>
              <a:rPr lang="en-US" sz="1560" dirty="0" smtClean="0">
                <a:solidFill>
                  <a:srgbClr val="FF0000"/>
                </a:solidFill>
              </a:rPr>
              <a:t>Why do you think Tata managers have used takeovers as a method of growth?</a:t>
            </a:r>
          </a:p>
          <a:p>
            <a:pPr marL="623888" indent="-269875">
              <a:buClr>
                <a:srgbClr val="00B050"/>
              </a:buClr>
              <a:buFont typeface="+mj-lt"/>
              <a:buAutoNum type="arabicPeriod"/>
            </a:pPr>
            <a:r>
              <a:rPr lang="en-US" sz="1560" dirty="0" smtClean="0">
                <a:solidFill>
                  <a:srgbClr val="FF0000"/>
                </a:solidFill>
              </a:rPr>
              <a:t>In the Tata Car division was to takeover a chain of garages selling cars, what form of integration would this be? Do you think this would be a good idea?</a:t>
            </a: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33</a:t>
            </a:r>
            <a:endParaRPr lang="en-GB" sz="20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7381" b="90714" l="0" r="100000"/>
                    </a14:imgEffect>
                  </a14:imgLayer>
                </a14:imgProps>
              </a:ext>
              <a:ext uri="{28A0092B-C50C-407E-A947-70E740481C1C}">
                <a14:useLocalDpi xmlns:a14="http://schemas.microsoft.com/office/drawing/2010/main" val="0"/>
              </a:ext>
            </a:extLst>
          </a:blip>
          <a:srcRect l="126" t="8751" r="1439" b="8751"/>
          <a:stretch/>
        </p:blipFill>
        <p:spPr>
          <a:xfrm>
            <a:off x="5509686" y="5486460"/>
            <a:ext cx="1813106" cy="1063689"/>
          </a:xfrm>
          <a:prstGeom prst="rect">
            <a:avLst/>
          </a:prstGeom>
          <a:effectLst>
            <a:outerShdw blurRad="152400" dist="38100" dir="2700000" sx="104000" sy="104000" algn="tl" rotWithShape="0">
              <a:prstClr val="black">
                <a:alpha val="40000"/>
              </a:prstClr>
            </a:outerShdw>
          </a:effectLst>
        </p:spPr>
      </p:pic>
      <p:pic>
        <p:nvPicPr>
          <p:cNvPr id="4" name="Picture 3"/>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9778" b="93778" l="3500" r="96667"/>
                    </a14:imgEffect>
                  </a14:imgLayer>
                </a14:imgProps>
              </a:ext>
              <a:ext uri="{28A0092B-C50C-407E-A947-70E740481C1C}">
                <a14:useLocalDpi xmlns:a14="http://schemas.microsoft.com/office/drawing/2010/main" val="0"/>
              </a:ext>
            </a:extLst>
          </a:blip>
          <a:srcRect l="4640" t="9680" r="2121" b="4640"/>
          <a:stretch/>
        </p:blipFill>
        <p:spPr>
          <a:xfrm>
            <a:off x="323528" y="5486460"/>
            <a:ext cx="1543393" cy="1063690"/>
          </a:xfrm>
          <a:prstGeom prst="rect">
            <a:avLst/>
          </a:prstGeom>
          <a:effectLst>
            <a:outerShdw blurRad="152400" dist="38100" dir="2700000" sx="104000" sy="104000" algn="tl" rotWithShape="0">
              <a:prstClr val="black">
                <a:alpha val="40000"/>
              </a:prstClr>
            </a:outerShdw>
          </a:effectLst>
        </p:spPr>
      </p:pic>
      <p:pic>
        <p:nvPicPr>
          <p:cNvPr id="6" name="Picture 5"/>
          <p:cNvPicPr>
            <a:picLocks noChangeAspect="1"/>
          </p:cNvPicPr>
          <p:nvPr/>
        </p:nvPicPr>
        <p:blipFill rotWithShape="1">
          <a:blip r:embed="rId7" cstate="print">
            <a:extLst>
              <a:ext uri="{28A0092B-C50C-407E-A947-70E740481C1C}">
                <a14:useLocalDpi xmlns:a14="http://schemas.microsoft.com/office/drawing/2010/main" val="0"/>
              </a:ext>
            </a:extLst>
          </a:blip>
          <a:srcRect l="10815" t="5385" r="16549" b="2905"/>
          <a:stretch/>
        </p:blipFill>
        <p:spPr>
          <a:xfrm>
            <a:off x="1979712" y="5486461"/>
            <a:ext cx="1092438" cy="1063690"/>
          </a:xfrm>
          <a:prstGeom prst="rect">
            <a:avLst/>
          </a:prstGeom>
          <a:effectLst>
            <a:outerShdw blurRad="152400" dist="38100" dir="2700000" sx="104000" sy="104000" algn="tl" rotWithShape="0">
              <a:prstClr val="black">
                <a:alpha val="40000"/>
              </a:prstClr>
            </a:outerShdw>
          </a:effectLst>
        </p:spPr>
      </p:pic>
      <p:pic>
        <p:nvPicPr>
          <p:cNvPr id="8" name="Picture 7"/>
          <p:cNvPicPr>
            <a:picLocks noChangeAspect="1"/>
          </p:cNvPicPr>
          <p:nvPr/>
        </p:nvPicPr>
        <p:blipFill rotWithShape="1">
          <a:blip r:embed="rId8">
            <a:extLst>
              <a:ext uri="{28A0092B-C50C-407E-A947-70E740481C1C}">
                <a14:useLocalDpi xmlns:a14="http://schemas.microsoft.com/office/drawing/2010/main" val="0"/>
              </a:ext>
            </a:extLst>
          </a:blip>
          <a:srcRect l="11231" t="9136" r="14000" b="5049"/>
          <a:stretch/>
        </p:blipFill>
        <p:spPr>
          <a:xfrm>
            <a:off x="7452870" y="5486460"/>
            <a:ext cx="1367602" cy="1063690"/>
          </a:xfrm>
          <a:prstGeom prst="rect">
            <a:avLst/>
          </a:prstGeom>
          <a:effectLst>
            <a:outerShdw blurRad="152400" dist="38100" dir="2700000" sx="104000" sy="104000" algn="tl" rotWithShape="0">
              <a:prstClr val="black">
                <a:alpha val="40000"/>
              </a:prstClr>
            </a:outerShdw>
          </a:effectLst>
        </p:spPr>
      </p:pic>
      <p:pic>
        <p:nvPicPr>
          <p:cNvPr id="9" name="Picture 8"/>
          <p:cNvPicPr>
            <a:picLocks noChangeAspect="1"/>
          </p:cNvPicPr>
          <p:nvPr/>
        </p:nvPicPr>
        <p:blipFill rotWithShape="1">
          <a:blip r:embed="rId9" cstate="print">
            <a:extLst>
              <a:ext uri="{28A0092B-C50C-407E-A947-70E740481C1C}">
                <a14:useLocalDpi xmlns:a14="http://schemas.microsoft.com/office/drawing/2010/main" val="0"/>
              </a:ext>
            </a:extLst>
          </a:blip>
          <a:srcRect l="1247" t="25903" r="2045" b="8499"/>
          <a:stretch/>
        </p:blipFill>
        <p:spPr>
          <a:xfrm>
            <a:off x="3275856" y="5486459"/>
            <a:ext cx="2103752" cy="1063689"/>
          </a:xfrm>
          <a:prstGeom prst="rect">
            <a:avLst/>
          </a:prstGeom>
          <a:effectLst>
            <a:outerShdw blurRad="152400" dist="38100" dir="2700000" sx="104000" sy="104000" algn="tl" rotWithShape="0">
              <a:prstClr val="black">
                <a:alpha val="40000"/>
              </a:prstClr>
            </a:outerShdw>
          </a:effectLst>
        </p:spPr>
      </p:pic>
    </p:spTree>
    <p:extLst>
      <p:ext uri="{BB962C8B-B14F-4D97-AF65-F5344CB8AC3E}">
        <p14:creationId xmlns:p14="http://schemas.microsoft.com/office/powerpoint/2010/main" val="2599157951"/>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2000" b="1" dirty="0" smtClean="0">
                <a:latin typeface="Calibri" pitchFamily="34" charset="0"/>
                <a:ea typeface="Calibri" pitchFamily="34" charset="0"/>
                <a:cs typeface="Calibri" pitchFamily="34" charset="0"/>
              </a:rPr>
              <a:t>1.3:</a:t>
            </a:r>
            <a:r>
              <a:rPr lang="en-US" sz="2000" dirty="0" smtClean="0">
                <a:latin typeface="Calibri" pitchFamily="34" charset="0"/>
                <a:ea typeface="Calibri" pitchFamily="34" charset="0"/>
                <a:cs typeface="Calibri" pitchFamily="34" charset="0"/>
              </a:rPr>
              <a:t> </a:t>
            </a:r>
            <a:r>
              <a:rPr lang="en-GB" sz="2000" dirty="0" smtClean="0">
                <a:latin typeface="Calibri" pitchFamily="34" charset="0"/>
              </a:rPr>
              <a:t>Enterprise and Growth</a:t>
            </a:r>
            <a:endParaRPr lang="en-ZA" sz="2000" dirty="0">
              <a:latin typeface="Calibri" pitchFamily="34" charset="0"/>
              <a:ea typeface="Calibri" pitchFamily="34" charset="0"/>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4069382661"/>
              </p:ext>
            </p:extLst>
          </p:nvPr>
        </p:nvGraphicFramePr>
        <p:xfrm>
          <a:off x="323528" y="1700808"/>
          <a:ext cx="8496622" cy="4968240"/>
        </p:xfrm>
        <a:graphic>
          <a:graphicData uri="http://schemas.openxmlformats.org/drawingml/2006/table">
            <a:tbl>
              <a:tblPr firstRow="1" bandRow="1">
                <a:tableStyleId>{2D5ABB26-0587-4C30-8999-92F81FD0307C}</a:tableStyleId>
              </a:tblPr>
              <a:tblGrid>
                <a:gridCol w="8496622"/>
              </a:tblGrid>
              <a:tr h="4819188">
                <a:tc>
                  <a:txBody>
                    <a:bodyPr/>
                    <a:lstStyle/>
                    <a:p>
                      <a:pPr marL="346075" lvl="0" indent="-346075">
                        <a:buFont typeface="+mj-lt"/>
                        <a:buAutoNum type="arabicPeriod"/>
                      </a:pPr>
                      <a:r>
                        <a:rPr kumimoji="0" lang="en-US" sz="2000" kern="1200" dirty="0" smtClean="0">
                          <a:solidFill>
                            <a:schemeClr val="tx1"/>
                          </a:solidFill>
                          <a:effectLst/>
                          <a:latin typeface="Calibri" panose="020F0502020204030204" pitchFamily="34" charset="0"/>
                          <a:ea typeface="+mn-ea"/>
                          <a:cs typeface="+mn-cs"/>
                        </a:rPr>
                        <a:t>Mariam</a:t>
                      </a:r>
                      <a:r>
                        <a:rPr kumimoji="0" lang="en-US" sz="2000" kern="1200" baseline="0" dirty="0" smtClean="0">
                          <a:solidFill>
                            <a:schemeClr val="tx1"/>
                          </a:solidFill>
                          <a:effectLst/>
                          <a:latin typeface="Calibri" panose="020F0502020204030204" pitchFamily="34" charset="0"/>
                          <a:ea typeface="+mn-ea"/>
                          <a:cs typeface="+mn-cs"/>
                        </a:rPr>
                        <a:t> was bored with her job in a clothing factory. Her main passion was fashion and she had always been good at selling since helping her father on his market stall. She encourages her parents and some friends to invest in her idea of opening a shop selling good quality ladies clothes. Mariam, as the entrepreneur behind the idea, was prepared to risk her own savings too.  She had some exciting ideas for the shop layout and presentation of clothes.</a:t>
                      </a:r>
                    </a:p>
                    <a:p>
                      <a:pPr marL="739775" lvl="0" indent="-392113">
                        <a:buFont typeface="+mj-lt"/>
                        <a:buAutoNum type="alphaLcParenR"/>
                      </a:pPr>
                      <a:r>
                        <a:rPr kumimoji="0" lang="en-US" sz="2000" kern="1200" baseline="0" dirty="0" smtClean="0">
                          <a:solidFill>
                            <a:schemeClr val="tx1"/>
                          </a:solidFill>
                          <a:effectLst/>
                          <a:latin typeface="Calibri" panose="020F0502020204030204" pitchFamily="34" charset="0"/>
                          <a:ea typeface="+mn-ea"/>
                          <a:cs typeface="+mn-cs"/>
                        </a:rPr>
                        <a:t>What is meant by ‘entrepreneur’?                                                                  [2]</a:t>
                      </a:r>
                    </a:p>
                    <a:p>
                      <a:pPr marL="739775" lvl="0" indent="-392113">
                        <a:buFont typeface="+mj-lt"/>
                        <a:buAutoNum type="alphaLcParenR"/>
                      </a:pPr>
                      <a:r>
                        <a:rPr kumimoji="0" lang="en-US" sz="2000" kern="1200" baseline="0" dirty="0" smtClean="0">
                          <a:solidFill>
                            <a:schemeClr val="tx1"/>
                          </a:solidFill>
                          <a:effectLst/>
                          <a:latin typeface="Calibri" panose="020F0502020204030204" pitchFamily="34" charset="0"/>
                          <a:ea typeface="+mn-ea"/>
                          <a:cs typeface="+mn-cs"/>
                        </a:rPr>
                        <a:t>Identify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benefits to Mariam of starting her own business.</a:t>
                      </a:r>
                      <a:r>
                        <a:rPr kumimoji="0" lang="en-US" sz="2000" kern="1200" baseline="0" dirty="0" smtClean="0">
                          <a:solidFill>
                            <a:schemeClr val="tx1"/>
                          </a:solidFill>
                          <a:effectLst/>
                          <a:latin typeface="Calibri" panose="020F0502020204030204" pitchFamily="34" charset="0"/>
                          <a:ea typeface="+mn-ea"/>
                          <a:cs typeface="+mn-cs"/>
                        </a:rPr>
                        <a:t>                [2]</a:t>
                      </a:r>
                    </a:p>
                    <a:p>
                      <a:pPr marL="739775" lvl="0" indent="-392113">
                        <a:buFont typeface="+mj-lt"/>
                        <a:buAutoNum type="alphaLcParenR"/>
                      </a:pPr>
                      <a:r>
                        <a:rPr kumimoji="0" lang="en-US" sz="2000" kern="1200" baseline="0" dirty="0" smtClean="0">
                          <a:solidFill>
                            <a:schemeClr val="tx1"/>
                          </a:solidFill>
                          <a:effectLst/>
                          <a:latin typeface="Calibri" panose="020F0502020204030204" pitchFamily="34" charset="0"/>
                          <a:ea typeface="+mn-ea"/>
                          <a:cs typeface="+mn-cs"/>
                        </a:rPr>
                        <a:t>Identify and explain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characteristics that Mariam seems to have that might lead to success of her business.</a:t>
                      </a:r>
                      <a:r>
                        <a:rPr kumimoji="0" lang="en-US" sz="2000" kern="1200" baseline="0" dirty="0" smtClean="0">
                          <a:solidFill>
                            <a:schemeClr val="tx1"/>
                          </a:solidFill>
                          <a:effectLst/>
                          <a:latin typeface="Calibri" panose="020F0502020204030204" pitchFamily="34" charset="0"/>
                          <a:ea typeface="+mn-ea"/>
                          <a:cs typeface="+mn-cs"/>
                        </a:rPr>
                        <a:t>                                                           [4]</a:t>
                      </a:r>
                    </a:p>
                    <a:p>
                      <a:pPr marL="739775" lvl="0" indent="-392113">
                        <a:buFont typeface="+mj-lt"/>
                        <a:buAutoNum type="alphaLcParenR"/>
                      </a:pPr>
                      <a:r>
                        <a:rPr kumimoji="0" lang="en-US" sz="2000" kern="1200" baseline="0" dirty="0" smtClean="0">
                          <a:solidFill>
                            <a:schemeClr val="tx1"/>
                          </a:solidFill>
                          <a:effectLst/>
                          <a:latin typeface="Calibri" panose="020F0502020204030204" pitchFamily="34" charset="0"/>
                          <a:ea typeface="+mn-ea"/>
                          <a:cs typeface="+mn-cs"/>
                        </a:rPr>
                        <a:t>Identify and explain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benefits to Mariam of keeping her business small.                                                                                                                    [6]</a:t>
                      </a:r>
                    </a:p>
                    <a:p>
                      <a:pPr marL="739775" lvl="0" indent="-392113">
                        <a:buFont typeface="+mj-lt"/>
                        <a:buAutoNum type="alphaLcParenR"/>
                      </a:pPr>
                      <a:r>
                        <a:rPr kumimoji="0" lang="en-US" sz="2000" b="0" kern="1200" baseline="0" dirty="0" smtClean="0">
                          <a:solidFill>
                            <a:schemeClr val="tx1"/>
                          </a:solidFill>
                          <a:effectLst/>
                          <a:latin typeface="Calibri" panose="020F0502020204030204" pitchFamily="34" charset="0"/>
                          <a:ea typeface="+mn-ea"/>
                          <a:cs typeface="+mn-cs"/>
                        </a:rPr>
                        <a:t>‘I think I should draw up a business plan before I start’ she said to a friend. ‘I think it would be best if you set up the business now – you don’t need a plan as the shop will be small’ her friend said. Which view do you agree with, justify your answer.                                                                       [6]</a:t>
                      </a:r>
                      <a:endParaRPr kumimoji="0" lang="en-GB" sz="2000" kern="1200" dirty="0">
                        <a:solidFill>
                          <a:schemeClr val="tx1"/>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34</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549664" y="1700496"/>
            <a:ext cx="325270"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923722578"/>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 Styled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987124843"/>
              </p:ext>
            </p:extLst>
          </p:nvPr>
        </p:nvGraphicFramePr>
        <p:xfrm>
          <a:off x="323528" y="1196752"/>
          <a:ext cx="8496622" cy="5114544"/>
        </p:xfrm>
        <a:graphic>
          <a:graphicData uri="http://schemas.openxmlformats.org/drawingml/2006/table">
            <a:tbl>
              <a:tblPr firstRow="1" bandRow="1">
                <a:tableStyleId>{2D5ABB26-0587-4C30-8999-92F81FD0307C}</a:tableStyleId>
              </a:tblPr>
              <a:tblGrid>
                <a:gridCol w="8496622"/>
              </a:tblGrid>
              <a:tr h="4819188">
                <a:tc>
                  <a:txBody>
                    <a:bodyPr/>
                    <a:lstStyle/>
                    <a:p>
                      <a:pPr marL="0" lvl="0" indent="0">
                        <a:buFontTx/>
                        <a:buNone/>
                      </a:pPr>
                      <a:r>
                        <a:rPr kumimoji="0" lang="en-US" sz="2060" kern="1200" dirty="0" err="1" smtClean="0">
                          <a:solidFill>
                            <a:schemeClr val="tx1"/>
                          </a:solidFill>
                          <a:effectLst/>
                          <a:latin typeface="Arial" panose="020B0604020202020204" pitchFamily="34" charset="0"/>
                          <a:ea typeface="+mn-ea"/>
                          <a:cs typeface="Arial" panose="020B0604020202020204" pitchFamily="34" charset="0"/>
                        </a:rPr>
                        <a:t>Egyptel</a:t>
                      </a:r>
                      <a:r>
                        <a:rPr kumimoji="0" lang="en-US" sz="2060" kern="1200" dirty="0" smtClean="0">
                          <a:solidFill>
                            <a:schemeClr val="tx1"/>
                          </a:solidFill>
                          <a:effectLst/>
                          <a:latin typeface="Arial" panose="020B0604020202020204" pitchFamily="34" charset="0"/>
                          <a:ea typeface="+mn-ea"/>
                          <a:cs typeface="Arial" panose="020B0604020202020204" pitchFamily="34" charset="0"/>
                        </a:rPr>
                        <a:t> owns a phone network</a:t>
                      </a: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  and provides phone network services to many consumers. The business does not manufacture phones and does not own retail stores selling them. </a:t>
                      </a:r>
                      <a:r>
                        <a:rPr kumimoji="0" lang="en-US" sz="2060" kern="1200" dirty="0" smtClean="0">
                          <a:solidFill>
                            <a:schemeClr val="tx1"/>
                          </a:solidFill>
                          <a:effectLst/>
                          <a:latin typeface="Arial" panose="020B0604020202020204" pitchFamily="34" charset="0"/>
                          <a:ea typeface="+mn-ea"/>
                          <a:cs typeface="Arial" panose="020B0604020202020204" pitchFamily="34" charset="0"/>
                        </a:rPr>
                        <a:t> Senior managers at </a:t>
                      </a:r>
                      <a:r>
                        <a:rPr kumimoji="0" lang="en-US" sz="2060" kern="1200" dirty="0" err="1" smtClean="0">
                          <a:solidFill>
                            <a:schemeClr val="tx1"/>
                          </a:solidFill>
                          <a:effectLst/>
                          <a:latin typeface="Arial" panose="020B0604020202020204" pitchFamily="34" charset="0"/>
                          <a:ea typeface="+mn-ea"/>
                          <a:cs typeface="Arial" panose="020B0604020202020204" pitchFamily="34" charset="0"/>
                        </a:rPr>
                        <a:t>Egyptel</a:t>
                      </a:r>
                      <a:r>
                        <a:rPr kumimoji="0" lang="en-US" sz="2060" kern="1200" dirty="0" smtClean="0">
                          <a:solidFill>
                            <a:schemeClr val="tx1"/>
                          </a:solidFill>
                          <a:effectLst/>
                          <a:latin typeface="Arial" panose="020B0604020202020204" pitchFamily="34" charset="0"/>
                          <a:ea typeface="+mn-ea"/>
                          <a:cs typeface="Arial" panose="020B0604020202020204" pitchFamily="34" charset="0"/>
                        </a:rPr>
                        <a:t> are considering a takeover of either a Phone manufacturer of a chain of phone</a:t>
                      </a: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 shops. </a:t>
                      </a:r>
                      <a:r>
                        <a:rPr kumimoji="0" lang="en-US" sz="2060" kern="1200" dirty="0" err="1" smtClean="0">
                          <a:solidFill>
                            <a:schemeClr val="tx1"/>
                          </a:solidFill>
                          <a:effectLst/>
                          <a:latin typeface="Arial" panose="020B0604020202020204" pitchFamily="34" charset="0"/>
                          <a:ea typeface="+mn-ea"/>
                          <a:cs typeface="Arial" panose="020B0604020202020204" pitchFamily="34" charset="0"/>
                        </a:rPr>
                        <a:t>Egyptel</a:t>
                      </a:r>
                      <a:r>
                        <a:rPr kumimoji="0" lang="en-US" sz="2060" kern="1200" dirty="0" smtClean="0">
                          <a:solidFill>
                            <a:schemeClr val="tx1"/>
                          </a:solidFill>
                          <a:effectLst/>
                          <a:latin typeface="Arial" panose="020B0604020202020204" pitchFamily="34" charset="0"/>
                          <a:ea typeface="+mn-ea"/>
                          <a:cs typeface="Arial" panose="020B0604020202020204" pitchFamily="34" charset="0"/>
                        </a:rPr>
                        <a:t> employs</a:t>
                      </a: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 4000 workers and, last year, recorded sales of $300m. In contrast, the largest manufacturer of mobile phones </a:t>
                      </a:r>
                      <a:r>
                        <a:rPr kumimoji="0" lang="en-US" sz="2060" kern="1200" baseline="0" dirty="0" err="1" smtClean="0">
                          <a:solidFill>
                            <a:schemeClr val="tx1"/>
                          </a:solidFill>
                          <a:effectLst/>
                          <a:latin typeface="Arial" panose="020B0604020202020204" pitchFamily="34" charset="0"/>
                          <a:ea typeface="+mn-ea"/>
                          <a:cs typeface="Arial" panose="020B0604020202020204" pitchFamily="34" charset="0"/>
                        </a:rPr>
                        <a:t>SyriaTec</a:t>
                      </a: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 has 450 workers and recorded total sales last year of $1.2bn.</a:t>
                      </a:r>
                    </a:p>
                    <a:p>
                      <a:pPr marL="457200" lvl="0" indent="-457200">
                        <a:buFont typeface="+mj-lt"/>
                        <a:buAutoNum type="arabicPeriod"/>
                      </a:pP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What is meant by ‘Takeover’?  [2]</a:t>
                      </a:r>
                    </a:p>
                    <a:p>
                      <a:pPr marL="457200" lvl="0" indent="-457200">
                        <a:buFont typeface="+mj-lt"/>
                        <a:buAutoNum type="arabicPeriod"/>
                      </a:pP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Identify </a:t>
                      </a:r>
                      <a:r>
                        <a:rPr kumimoji="0" lang="en-US" sz="2060" b="1" kern="1200" baseline="0" dirty="0" smtClean="0">
                          <a:solidFill>
                            <a:schemeClr val="tx1"/>
                          </a:solidFill>
                          <a:effectLst/>
                          <a:latin typeface="Arial" panose="020B0604020202020204" pitchFamily="34" charset="0"/>
                          <a:ea typeface="+mn-ea"/>
                          <a:cs typeface="Arial" panose="020B0604020202020204" pitchFamily="34" charset="0"/>
                        </a:rPr>
                        <a:t>two</a:t>
                      </a:r>
                      <a:r>
                        <a:rPr kumimoji="0" lang="en-US" sz="2060" b="0" kern="1200" baseline="0" dirty="0" smtClean="0">
                          <a:solidFill>
                            <a:schemeClr val="tx1"/>
                          </a:solidFill>
                          <a:effectLst/>
                          <a:latin typeface="Arial" panose="020B0604020202020204" pitchFamily="34" charset="0"/>
                          <a:ea typeface="+mn-ea"/>
                          <a:cs typeface="Arial" panose="020B0604020202020204" pitchFamily="34" charset="0"/>
                        </a:rPr>
                        <a:t> other ways a business might grow apart from takeovers.</a:t>
                      </a: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 [2]</a:t>
                      </a:r>
                    </a:p>
                    <a:p>
                      <a:pPr marL="457200" lvl="0" indent="-457200">
                        <a:buFont typeface="+mj-lt"/>
                        <a:buAutoNum type="arabicPeriod"/>
                      </a:pP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Identify and explain </a:t>
                      </a:r>
                      <a:r>
                        <a:rPr kumimoji="0" lang="en-US" sz="2060" b="1" kern="1200" baseline="0" dirty="0" smtClean="0">
                          <a:solidFill>
                            <a:schemeClr val="tx1"/>
                          </a:solidFill>
                          <a:effectLst/>
                          <a:latin typeface="Arial" panose="020B0604020202020204" pitchFamily="34" charset="0"/>
                          <a:ea typeface="+mn-ea"/>
                          <a:cs typeface="Arial" panose="020B0604020202020204" pitchFamily="34" charset="0"/>
                        </a:rPr>
                        <a:t>two</a:t>
                      </a:r>
                      <a:r>
                        <a:rPr kumimoji="0" lang="en-US" sz="2060" b="0" kern="1200" baseline="0" dirty="0" smtClean="0">
                          <a:solidFill>
                            <a:schemeClr val="tx1"/>
                          </a:solidFill>
                          <a:effectLst/>
                          <a:latin typeface="Arial" panose="020B0604020202020204" pitchFamily="34" charset="0"/>
                          <a:ea typeface="+mn-ea"/>
                          <a:cs typeface="Arial" panose="020B0604020202020204" pitchFamily="34" charset="0"/>
                        </a:rPr>
                        <a:t> reasons why external groups would be interested in measuring the size of businesses such as Egyptel.</a:t>
                      </a: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  [4]</a:t>
                      </a:r>
                    </a:p>
                    <a:p>
                      <a:pPr marL="457200" lvl="0" indent="-457200">
                        <a:buFont typeface="+mj-lt"/>
                        <a:buAutoNum type="arabicPeriod"/>
                      </a:pPr>
                      <a:r>
                        <a:rPr kumimoji="0" lang="en-US" sz="2060" kern="1200" baseline="0" dirty="0" smtClean="0">
                          <a:solidFill>
                            <a:schemeClr val="tx1"/>
                          </a:solidFill>
                          <a:effectLst/>
                          <a:latin typeface="Arial" panose="020B0604020202020204" pitchFamily="34" charset="0"/>
                          <a:ea typeface="+mn-ea"/>
                          <a:cs typeface="Arial" panose="020B0604020202020204" pitchFamily="34" charset="0"/>
                        </a:rPr>
                        <a:t>Identify and explain </a:t>
                      </a:r>
                      <a:r>
                        <a:rPr kumimoji="0" lang="en-US" sz="2060" b="1" kern="1200" baseline="0" dirty="0" smtClean="0">
                          <a:solidFill>
                            <a:schemeClr val="tx1"/>
                          </a:solidFill>
                          <a:effectLst/>
                          <a:latin typeface="Arial" panose="020B0604020202020204" pitchFamily="34" charset="0"/>
                          <a:ea typeface="+mn-ea"/>
                          <a:cs typeface="Arial" panose="020B0604020202020204" pitchFamily="34" charset="0"/>
                        </a:rPr>
                        <a:t>two</a:t>
                      </a:r>
                      <a:r>
                        <a:rPr kumimoji="0" lang="en-US" sz="2060" b="0" kern="1200" baseline="0" dirty="0" smtClean="0">
                          <a:solidFill>
                            <a:schemeClr val="tx1"/>
                          </a:solidFill>
                          <a:effectLst/>
                          <a:latin typeface="Arial" panose="020B0604020202020204" pitchFamily="34" charset="0"/>
                          <a:ea typeface="+mn-ea"/>
                          <a:cs typeface="Arial" panose="020B0604020202020204" pitchFamily="34" charset="0"/>
                        </a:rPr>
                        <a:t> possible reasons why senior managers at Egyptel want to expand the business [6]</a:t>
                      </a:r>
                    </a:p>
                    <a:p>
                      <a:pPr marL="457200" lvl="0" indent="-457200">
                        <a:buFont typeface="+mj-lt"/>
                        <a:buAutoNum type="arabicPeriod"/>
                      </a:pPr>
                      <a:r>
                        <a:rPr kumimoji="0" lang="en-US" sz="2060" b="0" kern="1200" baseline="0" dirty="0" smtClean="0">
                          <a:solidFill>
                            <a:schemeClr val="tx1"/>
                          </a:solidFill>
                          <a:effectLst/>
                          <a:latin typeface="Arial" panose="020B0604020202020204" pitchFamily="34" charset="0"/>
                          <a:ea typeface="+mn-ea"/>
                          <a:cs typeface="Arial" panose="020B0604020202020204" pitchFamily="34" charset="0"/>
                        </a:rPr>
                        <a:t>How should </a:t>
                      </a:r>
                      <a:r>
                        <a:rPr kumimoji="0" lang="en-US" sz="2060" b="0" kern="1200" baseline="0" dirty="0" err="1" smtClean="0">
                          <a:solidFill>
                            <a:schemeClr val="tx1"/>
                          </a:solidFill>
                          <a:effectLst/>
                          <a:latin typeface="Arial" panose="020B0604020202020204" pitchFamily="34" charset="0"/>
                          <a:ea typeface="+mn-ea"/>
                          <a:cs typeface="Arial" panose="020B0604020202020204" pitchFamily="34" charset="0"/>
                        </a:rPr>
                        <a:t>Egyptel</a:t>
                      </a:r>
                      <a:r>
                        <a:rPr kumimoji="0" lang="en-US" sz="2060" b="0" kern="1200" baseline="0" dirty="0" smtClean="0">
                          <a:solidFill>
                            <a:schemeClr val="tx1"/>
                          </a:solidFill>
                          <a:effectLst/>
                          <a:latin typeface="Arial" panose="020B0604020202020204" pitchFamily="34" charset="0"/>
                          <a:ea typeface="+mn-ea"/>
                          <a:cs typeface="Arial" panose="020B0604020202020204" pitchFamily="34" charset="0"/>
                        </a:rPr>
                        <a:t> expand – taking over a phone manufacturer or a chain of shops selling mobile phones? Justify your answer.  [6]</a:t>
                      </a:r>
                      <a:endParaRPr kumimoji="0" lang="en-GB" sz="2060" kern="1200" dirty="0">
                        <a:solidFill>
                          <a:schemeClr val="tx1"/>
                        </a:solidFill>
                        <a:effectLst/>
                        <a:latin typeface="Arial" panose="020B0604020202020204" pitchFamily="34" charset="0"/>
                        <a:ea typeface="+mn-ea"/>
                        <a:cs typeface="Arial" panose="020B0604020202020204" pitchFamily="34" charset="0"/>
                      </a:endParaRPr>
                    </a:p>
                  </a:txBody>
                  <a:tcPr/>
                </a:tc>
              </a:tr>
            </a:tbl>
          </a:graphicData>
        </a:graphic>
      </p:graphicFrame>
      <p:sp>
        <p:nvSpPr>
          <p:cNvPr id="2" name="TextBox 1">
            <a:hlinkClick r:id="rId3" action="ppaction://hlinkfile"/>
          </p:cNvPr>
          <p:cNvSpPr txBox="1"/>
          <p:nvPr/>
        </p:nvSpPr>
        <p:spPr>
          <a:xfrm>
            <a:off x="8512481" y="3507802"/>
            <a:ext cx="307669" cy="615553"/>
          </a:xfrm>
          <a:prstGeom prst="rect">
            <a:avLst/>
          </a:prstGeom>
          <a:noFill/>
        </p:spPr>
        <p:txBody>
          <a:bodyPr wrap="square" lIns="0" tIns="0" rIns="0" bIns="0" rtlCol="0">
            <a:spAutoFit/>
          </a:bodyPr>
          <a:lstStyle/>
          <a:p>
            <a:pPr algn="ctr"/>
            <a:r>
              <a:rPr lang="en-GB" sz="4000" b="1" dirty="0" smtClean="0">
                <a:solidFill>
                  <a:srgbClr val="FF0000"/>
                </a:solidFill>
              </a:rPr>
              <a:t>?</a:t>
            </a:r>
            <a:endParaRPr lang="en-GB" b="1" dirty="0">
              <a:solidFill>
                <a:srgbClr val="FF0000"/>
              </a:solidFill>
            </a:endParaRPr>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8088490"/>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1.3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1968283322"/>
              </p:ext>
            </p:extLst>
          </p:nvPr>
        </p:nvGraphicFramePr>
        <p:xfrm>
          <a:off x="6876256" y="1124744"/>
          <a:ext cx="1944216" cy="5466349"/>
        </p:xfrm>
        <a:graphic>
          <a:graphicData uri="http://schemas.openxmlformats.org/drawingml/2006/table">
            <a:tbl>
              <a:tblPr firstRow="1" firstCol="1" lastRow="1" lastCol="1" bandRow="1" bandCol="1">
                <a:tableStyleId>{2D5ABB26-0587-4C30-8999-92F81FD0307C}</a:tableStyleId>
              </a:tblPr>
              <a:tblGrid>
                <a:gridCol w="1944216"/>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most have come from humble beginnings.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nvSpPr>
        <p:spPr>
          <a:xfrm>
            <a:off x="323528" y="1124744"/>
            <a:ext cx="6408712" cy="1038746"/>
          </a:xfrm>
          <a:prstGeom prst="rect">
            <a:avLst/>
          </a:prstGeom>
        </p:spPr>
        <p:txBody>
          <a:bodyPr wrap="square">
            <a:spAutoFit/>
          </a:bodyPr>
          <a:lstStyle/>
          <a:p>
            <a:r>
              <a:rPr lang="en-GB" sz="2050" dirty="0">
                <a:latin typeface="Arial" panose="020B0604020202020204" pitchFamily="34" charset="0"/>
                <a:cs typeface="Arial" panose="020B0604020202020204" pitchFamily="34" charset="0"/>
              </a:rPr>
              <a:t>Outlines below are the objectives for this section of the Unit. They should be revised as part of the exam preparation.</a:t>
            </a:r>
          </a:p>
        </p:txBody>
      </p:sp>
      <p:sp>
        <p:nvSpPr>
          <p:cNvPr id="8" name="Rectangle 7"/>
          <p:cNvSpPr/>
          <p:nvPr/>
        </p:nvSpPr>
        <p:spPr>
          <a:xfrm>
            <a:off x="323850" y="2132856"/>
            <a:ext cx="6408390" cy="4508927"/>
          </a:xfrm>
          <a:prstGeom prst="rect">
            <a:avLst/>
          </a:prstGeom>
        </p:spPr>
        <p:txBody>
          <a:bodyPr wrap="square">
            <a:spAutoFit/>
          </a:bodyPr>
          <a:lstStyle/>
          <a:p>
            <a:r>
              <a:rPr lang="en-GB" sz="2050" b="1" dirty="0" smtClean="0">
                <a:latin typeface="Arial" panose="020B0604020202020204" pitchFamily="34" charset="0"/>
                <a:cs typeface="Arial" panose="020B0604020202020204" pitchFamily="34" charset="0"/>
              </a:rPr>
              <a:t>1.3.1</a:t>
            </a:r>
            <a:r>
              <a:rPr lang="en-GB" sz="2050" dirty="0" smtClean="0">
                <a:latin typeface="Arial" panose="020B0604020202020204" pitchFamily="34" charset="0"/>
                <a:cs typeface="Arial" panose="020B0604020202020204" pitchFamily="34" charset="0"/>
              </a:rPr>
              <a:t> – Enterprise and Entrepreneurship</a:t>
            </a:r>
            <a:endParaRPr lang="en-GB" sz="2050" dirty="0">
              <a:latin typeface="Arial" panose="020B0604020202020204" pitchFamily="34" charset="0"/>
              <a:cs typeface="Arial" panose="020B0604020202020204" pitchFamily="34" charset="0"/>
            </a:endParaRPr>
          </a:p>
          <a:p>
            <a:pPr marL="457200" indent="-266700">
              <a:buFont typeface="Arial" panose="020B0604020202020204" pitchFamily="34" charset="0"/>
              <a:buChar char="•"/>
            </a:pPr>
            <a:r>
              <a:rPr lang="en-GB" sz="2050" dirty="0" smtClean="0">
                <a:latin typeface="Arial" panose="020B0604020202020204" pitchFamily="34" charset="0"/>
                <a:cs typeface="Arial" panose="020B0604020202020204" pitchFamily="34" charset="0"/>
              </a:rPr>
              <a:t>Characteristics of successful entrepreneurs.</a:t>
            </a:r>
            <a:endParaRPr lang="en-GB" sz="2050" dirty="0">
              <a:latin typeface="Arial" panose="020B0604020202020204" pitchFamily="34" charset="0"/>
              <a:cs typeface="Arial" panose="020B0604020202020204" pitchFamily="34" charset="0"/>
            </a:endParaRPr>
          </a:p>
          <a:p>
            <a:pPr marL="457200" indent="-266700">
              <a:buFont typeface="Arial" panose="020B0604020202020204" pitchFamily="34" charset="0"/>
              <a:buChar char="•"/>
            </a:pPr>
            <a:r>
              <a:rPr lang="en-GB" sz="2050" dirty="0" smtClean="0">
                <a:latin typeface="Arial" panose="020B0604020202020204" pitchFamily="34" charset="0"/>
                <a:cs typeface="Arial" panose="020B0604020202020204" pitchFamily="34" charset="0"/>
              </a:rPr>
              <a:t>Contents of a business plan and how business plans </a:t>
            </a:r>
            <a:r>
              <a:rPr lang="en-GB" sz="2050" dirty="0">
                <a:latin typeface="Arial" panose="020B0604020202020204" pitchFamily="34" charset="0"/>
                <a:cs typeface="Arial" panose="020B0604020202020204" pitchFamily="34" charset="0"/>
              </a:rPr>
              <a:t>assist </a:t>
            </a:r>
            <a:r>
              <a:rPr lang="en-GB" sz="2050" dirty="0" smtClean="0">
                <a:latin typeface="Arial" panose="020B0604020202020204" pitchFamily="34" charset="0"/>
                <a:cs typeface="Arial" panose="020B0604020202020204" pitchFamily="34" charset="0"/>
              </a:rPr>
              <a:t>entrepreneurs</a:t>
            </a:r>
          </a:p>
          <a:p>
            <a:pPr marL="457200" indent="-266700">
              <a:buFont typeface="Arial" panose="020B0604020202020204" pitchFamily="34" charset="0"/>
              <a:buChar char="•"/>
            </a:pPr>
            <a:r>
              <a:rPr lang="en-GB" sz="2050" dirty="0" smtClean="0">
                <a:latin typeface="Arial" panose="020B0604020202020204" pitchFamily="34" charset="0"/>
                <a:cs typeface="Arial" panose="020B0604020202020204" pitchFamily="34" charset="0"/>
              </a:rPr>
              <a:t>Why and how governments support start-ups, e.g. grants, training.</a:t>
            </a:r>
            <a:endParaRPr lang="en-GB" sz="2050" dirty="0">
              <a:latin typeface="Arial" panose="020B0604020202020204" pitchFamily="34" charset="0"/>
              <a:cs typeface="Arial" panose="020B0604020202020204" pitchFamily="34" charset="0"/>
            </a:endParaRPr>
          </a:p>
          <a:p>
            <a:r>
              <a:rPr lang="en-GB" sz="2050" b="1" dirty="0" smtClean="0">
                <a:latin typeface="Arial" panose="020B0604020202020204" pitchFamily="34" charset="0"/>
                <a:cs typeface="Arial" panose="020B0604020202020204" pitchFamily="34" charset="0"/>
              </a:rPr>
              <a:t>1.3.2</a:t>
            </a:r>
            <a:r>
              <a:rPr lang="en-GB" sz="2050" dirty="0" smtClean="0">
                <a:latin typeface="Arial" panose="020B0604020202020204" pitchFamily="34" charset="0"/>
                <a:cs typeface="Arial" panose="020B0604020202020204" pitchFamily="34" charset="0"/>
              </a:rPr>
              <a:t> </a:t>
            </a:r>
            <a:r>
              <a:rPr lang="en-GB" sz="2050" dirty="0">
                <a:latin typeface="Arial" panose="020B0604020202020204" pitchFamily="34" charset="0"/>
                <a:cs typeface="Arial" panose="020B0604020202020204" pitchFamily="34" charset="0"/>
              </a:rPr>
              <a:t>– </a:t>
            </a:r>
            <a:r>
              <a:rPr lang="en-GB" sz="2050" dirty="0" smtClean="0">
                <a:latin typeface="Arial" panose="020B0604020202020204" pitchFamily="34" charset="0"/>
                <a:cs typeface="Arial" panose="020B0604020202020204" pitchFamily="34" charset="0"/>
              </a:rPr>
              <a:t>The method and problems of measuring business size:</a:t>
            </a:r>
          </a:p>
          <a:p>
            <a:pPr marL="457200" indent="-266700">
              <a:buFont typeface="Arial" panose="020B0604020202020204" pitchFamily="34" charset="0"/>
              <a:buChar char="•"/>
            </a:pPr>
            <a:r>
              <a:rPr lang="en-GB" sz="2050" dirty="0" smtClean="0">
                <a:latin typeface="Arial" panose="020B0604020202020204" pitchFamily="34" charset="0"/>
                <a:cs typeface="Arial" panose="020B0604020202020204" pitchFamily="34" charset="0"/>
              </a:rPr>
              <a:t>Methods of measuring business size, e.g. number of people employed, value of output, capital employed (</a:t>
            </a:r>
            <a:r>
              <a:rPr lang="en-GB" sz="2050" i="1" dirty="0" smtClean="0">
                <a:latin typeface="Arial" panose="020B0604020202020204" pitchFamily="34" charset="0"/>
                <a:cs typeface="Arial" panose="020B0604020202020204" pitchFamily="34" charset="0"/>
              </a:rPr>
              <a:t>profit is </a:t>
            </a:r>
            <a:r>
              <a:rPr lang="en-GB" sz="2050" b="1" i="1" dirty="0" smtClean="0">
                <a:latin typeface="Arial" panose="020B0604020202020204" pitchFamily="34" charset="0"/>
                <a:cs typeface="Arial" panose="020B0604020202020204" pitchFamily="34" charset="0"/>
              </a:rPr>
              <a:t>not</a:t>
            </a:r>
            <a:r>
              <a:rPr lang="en-GB" sz="2050" i="1" dirty="0" smtClean="0">
                <a:latin typeface="Arial" panose="020B0604020202020204" pitchFamily="34" charset="0"/>
                <a:cs typeface="Arial" panose="020B0604020202020204" pitchFamily="34" charset="0"/>
              </a:rPr>
              <a:t> a method of measuring business size)</a:t>
            </a:r>
          </a:p>
          <a:p>
            <a:pPr marL="457200" indent="-266700">
              <a:buFont typeface="Arial" panose="020B0604020202020204" pitchFamily="34" charset="0"/>
              <a:buChar char="•"/>
            </a:pPr>
            <a:r>
              <a:rPr lang="en-GB" sz="2050" dirty="0" smtClean="0">
                <a:latin typeface="Arial" panose="020B0604020202020204" pitchFamily="34" charset="0"/>
                <a:cs typeface="Arial" panose="020B0604020202020204" pitchFamily="34" charset="0"/>
              </a:rPr>
              <a:t>Limitations of methods of measuring business size.</a:t>
            </a: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1.3 – Assessment Objectives</a:t>
            </a:r>
            <a:endParaRPr lang="en-GB" sz="4000" b="1" dirty="0" smtClean="0"/>
          </a:p>
        </p:txBody>
      </p:sp>
      <p:sp>
        <p:nvSpPr>
          <p:cNvPr id="34" name="Rectangle 33"/>
          <p:cNvSpPr/>
          <p:nvPr/>
        </p:nvSpPr>
        <p:spPr>
          <a:xfrm>
            <a:off x="323528" y="1124744"/>
            <a:ext cx="6480720" cy="1015663"/>
          </a:xfrm>
          <a:prstGeom prst="rect">
            <a:avLst/>
          </a:prstGeom>
        </p:spPr>
        <p:txBody>
          <a:bodyPr wrap="square">
            <a:spAutoFit/>
          </a:bodyPr>
          <a:lstStyle/>
          <a:p>
            <a:r>
              <a:rPr lang="en-GB" sz="2000" dirty="0" smtClean="0">
                <a:latin typeface="Arial" panose="020B0604020202020204" pitchFamily="34" charset="0"/>
                <a:cs typeface="Arial" panose="020B0604020202020204" pitchFamily="34" charset="0"/>
              </a:rPr>
              <a:t>Outlines below are the objectives for this section of the Unit. They should be revised as part of the exam preparation.</a:t>
            </a:r>
          </a:p>
        </p:txBody>
      </p:sp>
      <p:sp>
        <p:nvSpPr>
          <p:cNvPr id="8" name="Rectangle 7"/>
          <p:cNvSpPr/>
          <p:nvPr/>
        </p:nvSpPr>
        <p:spPr>
          <a:xfrm>
            <a:off x="323850" y="2215892"/>
            <a:ext cx="6480398" cy="4093428"/>
          </a:xfrm>
          <a:prstGeom prst="rect">
            <a:avLst/>
          </a:prstGeom>
        </p:spPr>
        <p:txBody>
          <a:bodyPr wrap="square">
            <a:spAutoFit/>
          </a:bodyPr>
          <a:lstStyle/>
          <a:p>
            <a:r>
              <a:rPr lang="en-GB" sz="2000" b="1" dirty="0" smtClean="0">
                <a:latin typeface="Arial" panose="020B0604020202020204" pitchFamily="34" charset="0"/>
                <a:cs typeface="Arial" panose="020B0604020202020204" pitchFamily="34" charset="0"/>
              </a:rPr>
              <a:t>1.3.3</a:t>
            </a:r>
            <a:r>
              <a:rPr lang="en-GB" sz="2000" dirty="0" smtClean="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Why some businesses grow and others remain small</a:t>
            </a:r>
            <a:endParaRPr lang="en-GB" sz="2000" dirty="0">
              <a:latin typeface="Arial" panose="020B0604020202020204" pitchFamily="34" charset="0"/>
              <a:cs typeface="Arial" panose="020B0604020202020204" pitchFamily="34" charset="0"/>
            </a:endParaRPr>
          </a:p>
          <a:p>
            <a:pPr marL="457200" indent="-266700">
              <a:buFont typeface="Arial" panose="020B0604020202020204" pitchFamily="34" charset="0"/>
              <a:buChar char="•"/>
            </a:pPr>
            <a:r>
              <a:rPr lang="en-GB" sz="2000" dirty="0" smtClean="0">
                <a:latin typeface="Arial" panose="020B0604020202020204" pitchFamily="34" charset="0"/>
                <a:cs typeface="Arial" panose="020B0604020202020204" pitchFamily="34" charset="0"/>
              </a:rPr>
              <a:t>Why the owners of the business may want to expand the business</a:t>
            </a:r>
          </a:p>
          <a:p>
            <a:pPr marL="457200" indent="-266700">
              <a:buFont typeface="Arial" panose="020B0604020202020204" pitchFamily="34" charset="0"/>
              <a:buChar char="•"/>
            </a:pPr>
            <a:r>
              <a:rPr lang="en-GB" sz="2000" dirty="0" smtClean="0">
                <a:latin typeface="Arial" panose="020B0604020202020204" pitchFamily="34" charset="0"/>
                <a:cs typeface="Arial" panose="020B0604020202020204" pitchFamily="34" charset="0"/>
              </a:rPr>
              <a:t>Different ways in which the business can grow.</a:t>
            </a:r>
          </a:p>
          <a:p>
            <a:pPr marL="457200" indent="-266700">
              <a:buFont typeface="Arial" panose="020B0604020202020204" pitchFamily="34" charset="0"/>
              <a:buChar char="•"/>
            </a:pPr>
            <a:r>
              <a:rPr lang="en-GB" sz="2000" dirty="0" smtClean="0">
                <a:latin typeface="Arial" panose="020B0604020202020204" pitchFamily="34" charset="0"/>
                <a:cs typeface="Arial" panose="020B0604020202020204" pitchFamily="34" charset="0"/>
              </a:rPr>
              <a:t>Problems linked to business growth and how these might be overcome</a:t>
            </a:r>
          </a:p>
          <a:p>
            <a:pPr marL="457200" indent="-266700">
              <a:buFont typeface="Arial" panose="020B0604020202020204" pitchFamily="34" charset="0"/>
              <a:buChar char="•"/>
            </a:pPr>
            <a:r>
              <a:rPr lang="en-GB" sz="2000" dirty="0" smtClean="0">
                <a:latin typeface="Arial" panose="020B0604020202020204" pitchFamily="34" charset="0"/>
                <a:cs typeface="Arial" panose="020B0604020202020204" pitchFamily="34" charset="0"/>
              </a:rPr>
              <a:t>Why some businesses remain small</a:t>
            </a:r>
          </a:p>
          <a:p>
            <a:r>
              <a:rPr lang="en-GB" sz="2000" b="1" dirty="0" smtClean="0">
                <a:latin typeface="Arial" panose="020B0604020202020204" pitchFamily="34" charset="0"/>
                <a:cs typeface="Arial" panose="020B0604020202020204" pitchFamily="34" charset="0"/>
              </a:rPr>
              <a:t>1.3.4</a:t>
            </a:r>
            <a:r>
              <a:rPr lang="en-GB" sz="2000" dirty="0" smtClean="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Why some (new or established) businesses fail:</a:t>
            </a:r>
            <a:endParaRPr lang="en-GB" sz="2000" dirty="0">
              <a:latin typeface="Arial" panose="020B0604020202020204" pitchFamily="34" charset="0"/>
              <a:cs typeface="Arial" panose="020B0604020202020204" pitchFamily="34" charset="0"/>
            </a:endParaRPr>
          </a:p>
          <a:p>
            <a:pPr marL="457200" indent="-266700">
              <a:buFont typeface="Arial" panose="020B0604020202020204" pitchFamily="34" charset="0"/>
              <a:buChar char="•"/>
            </a:pPr>
            <a:r>
              <a:rPr lang="en-GB" sz="2000" dirty="0" smtClean="0">
                <a:latin typeface="Arial" panose="020B0604020202020204" pitchFamily="34" charset="0"/>
                <a:cs typeface="Arial" panose="020B0604020202020204" pitchFamily="34" charset="0"/>
              </a:rPr>
              <a:t>Causes of business failure, e.g. lack of management skills, changes in the business environment.</a:t>
            </a:r>
          </a:p>
          <a:p>
            <a:pPr marL="457200" indent="-266700">
              <a:buFont typeface="Arial" panose="020B0604020202020204" pitchFamily="34" charset="0"/>
              <a:buChar char="•"/>
            </a:pPr>
            <a:r>
              <a:rPr lang="en-GB" sz="2000" dirty="0" smtClean="0">
                <a:latin typeface="Arial" panose="020B0604020202020204" pitchFamily="34" charset="0"/>
                <a:cs typeface="Arial" panose="020B0604020202020204" pitchFamily="34" charset="0"/>
              </a:rPr>
              <a:t>Why new businesses are at a greater risk of failing.</a:t>
            </a:r>
          </a:p>
        </p:txBody>
      </p:sp>
      <p:graphicFrame>
        <p:nvGraphicFramePr>
          <p:cNvPr id="9" name="Table 8"/>
          <p:cNvGraphicFramePr>
            <a:graphicFrameLocks noGrp="1"/>
          </p:cNvGraphicFramePr>
          <p:nvPr>
            <p:extLst>
              <p:ext uri="{D42A27DB-BD31-4B8C-83A1-F6EECF244321}">
                <p14:modId xmlns:p14="http://schemas.microsoft.com/office/powerpoint/2010/main" val="2397965431"/>
              </p:ext>
            </p:extLst>
          </p:nvPr>
        </p:nvGraphicFramePr>
        <p:xfrm>
          <a:off x="6876256" y="1124744"/>
          <a:ext cx="1944216" cy="5466349"/>
        </p:xfrm>
        <a:graphic>
          <a:graphicData uri="http://schemas.openxmlformats.org/drawingml/2006/table">
            <a:tbl>
              <a:tblPr firstRow="1" firstCol="1" lastRow="1" lastCol="1" bandRow="1" bandCol="1">
                <a:tableStyleId>{2D5ABB26-0587-4C30-8999-92F81FD0307C}</a:tableStyleId>
              </a:tblPr>
              <a:tblGrid>
                <a:gridCol w="1944216"/>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most have come from humble beginnings.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353809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1.3 – Glossary</a:t>
            </a:r>
            <a:endParaRPr lang="en-GB" sz="4000" b="1" dirty="0" smtClean="0"/>
          </a:p>
        </p:txBody>
      </p:sp>
      <p:sp>
        <p:nvSpPr>
          <p:cNvPr id="34" name="Rectangle 33"/>
          <p:cNvSpPr/>
          <p:nvPr/>
        </p:nvSpPr>
        <p:spPr>
          <a:xfrm>
            <a:off x="323528" y="1136933"/>
            <a:ext cx="8496944" cy="677108"/>
          </a:xfrm>
          <a:prstGeom prst="rect">
            <a:avLst/>
          </a:prstGeom>
        </p:spPr>
        <p:txBody>
          <a:bodyPr wrap="square">
            <a:spAutoFit/>
          </a:bodyPr>
          <a:lstStyle/>
          <a:p>
            <a:r>
              <a:rPr lang="en-GB" sz="1900" dirty="0" smtClean="0"/>
              <a:t>These are the technical terms you will need to know for the exam. Add them to your own Glossary.</a:t>
            </a:r>
            <a:endParaRPr lang="en-GB" sz="1900" dirty="0" smtClean="0">
              <a:latin typeface="Calibri" pitchFamily="34" charset="0"/>
              <a:cs typeface="Calibri" pitchFamily="34" charset="0"/>
            </a:endParaRPr>
          </a:p>
        </p:txBody>
      </p:sp>
      <p:sp>
        <p:nvSpPr>
          <p:cNvPr id="8" name="Rectangle 7"/>
          <p:cNvSpPr/>
          <p:nvPr/>
        </p:nvSpPr>
        <p:spPr>
          <a:xfrm>
            <a:off x="323850" y="1785005"/>
            <a:ext cx="8496622" cy="4718215"/>
          </a:xfrm>
          <a:prstGeom prst="rect">
            <a:avLst/>
          </a:prstGeom>
        </p:spPr>
        <p:txBody>
          <a:bodyPr wrap="square">
            <a:spAutoFit/>
          </a:bodyPr>
          <a:lstStyle/>
          <a:p>
            <a:pPr marL="0" indent="0">
              <a:buNone/>
            </a:pPr>
            <a:r>
              <a:rPr lang="en-US" sz="1670" b="1" dirty="0" smtClean="0">
                <a:solidFill>
                  <a:srgbClr val="FF0000"/>
                </a:solidFill>
              </a:rPr>
              <a:t>Entrepreneur</a:t>
            </a:r>
            <a:r>
              <a:rPr lang="en-US" sz="1670" b="1" dirty="0" smtClean="0"/>
              <a:t> </a:t>
            </a:r>
            <a:r>
              <a:rPr lang="en-US" sz="1670" dirty="0" smtClean="0"/>
              <a:t>– A person who organizes, operates and takes the risk for a new business venture.</a:t>
            </a:r>
          </a:p>
          <a:p>
            <a:pPr marL="0" indent="0">
              <a:buNone/>
            </a:pPr>
            <a:r>
              <a:rPr lang="en-US" sz="1670" b="1" dirty="0" smtClean="0">
                <a:solidFill>
                  <a:srgbClr val="FF0000"/>
                </a:solidFill>
              </a:rPr>
              <a:t>Business Plan </a:t>
            </a:r>
            <a:r>
              <a:rPr lang="en-US" sz="1670" b="1" dirty="0" smtClean="0"/>
              <a:t>- </a:t>
            </a:r>
            <a:r>
              <a:rPr lang="en-US" sz="1670" dirty="0" smtClean="0"/>
              <a:t> a document containing the business objectives and important details about the operation, finance and owners of the new business.</a:t>
            </a:r>
          </a:p>
          <a:p>
            <a:pPr marL="0" indent="0">
              <a:buNone/>
            </a:pPr>
            <a:r>
              <a:rPr lang="en-US" sz="1670" b="1" dirty="0" smtClean="0">
                <a:solidFill>
                  <a:srgbClr val="FF0000"/>
                </a:solidFill>
              </a:rPr>
              <a:t>Capital employed </a:t>
            </a:r>
            <a:r>
              <a:rPr lang="en-US" sz="1670" b="1" dirty="0" smtClean="0"/>
              <a:t>- </a:t>
            </a:r>
            <a:r>
              <a:rPr lang="en-US" sz="1670" dirty="0" smtClean="0"/>
              <a:t> The total value of capital used in the business</a:t>
            </a:r>
          </a:p>
          <a:p>
            <a:pPr marL="0" indent="0">
              <a:buNone/>
            </a:pPr>
            <a:r>
              <a:rPr lang="en-US" sz="1670" b="1" dirty="0" smtClean="0">
                <a:solidFill>
                  <a:srgbClr val="FF0000"/>
                </a:solidFill>
              </a:rPr>
              <a:t>Internal Growth </a:t>
            </a:r>
            <a:r>
              <a:rPr lang="en-US" sz="1670" dirty="0" smtClean="0"/>
              <a:t>– Occurs when a business expands its existing operations.</a:t>
            </a:r>
          </a:p>
          <a:p>
            <a:pPr marL="0" indent="0">
              <a:buNone/>
            </a:pPr>
            <a:r>
              <a:rPr lang="en-US" sz="1670" b="1" dirty="0" smtClean="0">
                <a:solidFill>
                  <a:srgbClr val="FF0000"/>
                </a:solidFill>
              </a:rPr>
              <a:t>External growth </a:t>
            </a:r>
            <a:r>
              <a:rPr lang="en-US" sz="1670" dirty="0" smtClean="0"/>
              <a:t>– when a business takes over or merges with another business. Often called </a:t>
            </a:r>
            <a:r>
              <a:rPr lang="en-US" sz="1670" b="1" dirty="0" smtClean="0"/>
              <a:t>Integration</a:t>
            </a:r>
            <a:r>
              <a:rPr lang="en-US" sz="1670" dirty="0" smtClean="0"/>
              <a:t> as one is integrated into another.</a:t>
            </a:r>
          </a:p>
          <a:p>
            <a:pPr marL="0" indent="0">
              <a:buNone/>
            </a:pPr>
            <a:r>
              <a:rPr lang="en-US" sz="1670" b="1" dirty="0" smtClean="0">
                <a:solidFill>
                  <a:srgbClr val="FF0000"/>
                </a:solidFill>
              </a:rPr>
              <a:t>Merger</a:t>
            </a:r>
            <a:r>
              <a:rPr lang="en-US" sz="1670" dirty="0" smtClean="0">
                <a:solidFill>
                  <a:srgbClr val="FF0000"/>
                </a:solidFill>
              </a:rPr>
              <a:t> </a:t>
            </a:r>
            <a:r>
              <a:rPr lang="en-US" sz="1670" dirty="0" smtClean="0"/>
              <a:t>– When the owners of two businesses agree to join their firms together to make one business.</a:t>
            </a:r>
          </a:p>
          <a:p>
            <a:pPr marL="0" indent="0">
              <a:buNone/>
            </a:pPr>
            <a:r>
              <a:rPr lang="en-US" sz="1670" b="1" dirty="0" smtClean="0">
                <a:solidFill>
                  <a:srgbClr val="FF0000"/>
                </a:solidFill>
              </a:rPr>
              <a:t>Takeover or Acquisition </a:t>
            </a:r>
            <a:r>
              <a:rPr lang="en-US" sz="1670" dirty="0" smtClean="0"/>
              <a:t>– when one business buys out the owners of another business which then becomes part of the ‘</a:t>
            </a:r>
            <a:r>
              <a:rPr lang="en-US" sz="1670" i="1" dirty="0" smtClean="0"/>
              <a:t>predator’</a:t>
            </a:r>
            <a:r>
              <a:rPr lang="en-US" sz="1670" dirty="0" smtClean="0"/>
              <a:t> business.</a:t>
            </a:r>
          </a:p>
          <a:p>
            <a:pPr marL="0" indent="0">
              <a:buNone/>
            </a:pPr>
            <a:r>
              <a:rPr lang="en-US" sz="1670" b="1" dirty="0" smtClean="0">
                <a:solidFill>
                  <a:srgbClr val="FF0000"/>
                </a:solidFill>
              </a:rPr>
              <a:t>Horizontal Integration </a:t>
            </a:r>
            <a:r>
              <a:rPr lang="en-US" sz="1670" dirty="0" smtClean="0"/>
              <a:t>– When one firm merges with or takes over another firm in the same industry at the same stage of production.</a:t>
            </a:r>
          </a:p>
          <a:p>
            <a:pPr marL="0" indent="0">
              <a:buNone/>
            </a:pPr>
            <a:r>
              <a:rPr lang="en-US" sz="1670" b="1" dirty="0" smtClean="0">
                <a:solidFill>
                  <a:srgbClr val="FF0000"/>
                </a:solidFill>
              </a:rPr>
              <a:t>Vertical Integration </a:t>
            </a:r>
            <a:r>
              <a:rPr lang="en-US" sz="1670" dirty="0" smtClean="0"/>
              <a:t>– When one firm merges with or takes over another one in the same industry but at a different stage of production. This can be forward of back.</a:t>
            </a:r>
          </a:p>
          <a:p>
            <a:pPr marL="0" indent="0">
              <a:buNone/>
            </a:pPr>
            <a:r>
              <a:rPr lang="en-US" sz="1670" b="1" dirty="0" smtClean="0">
                <a:solidFill>
                  <a:srgbClr val="FF0000"/>
                </a:solidFill>
              </a:rPr>
              <a:t>Conglomerate Integration </a:t>
            </a:r>
            <a:r>
              <a:rPr lang="en-US" sz="1670" dirty="0" smtClean="0"/>
              <a:t>– When one firm merges with or takes over a firm in a completely different industry. This is also known as </a:t>
            </a:r>
            <a:r>
              <a:rPr lang="en-US" sz="1670" b="1" dirty="0" smtClean="0"/>
              <a:t>Diversification.</a:t>
            </a:r>
            <a:endParaRPr lang="en-US" sz="1670" dirty="0"/>
          </a:p>
        </p:txBody>
      </p:sp>
    </p:spTree>
    <p:extLst>
      <p:ext uri="{BB962C8B-B14F-4D97-AF65-F5344CB8AC3E}">
        <p14:creationId xmlns:p14="http://schemas.microsoft.com/office/powerpoint/2010/main" val="143116285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500" dirty="0"/>
              <a:t>1.3.1 – Enterprise and Entrepreneurship</a:t>
            </a:r>
            <a:endParaRPr lang="en-GB" sz="3500" b="1" dirty="0" smtClean="0"/>
          </a:p>
        </p:txBody>
      </p:sp>
      <p:sp>
        <p:nvSpPr>
          <p:cNvPr id="8" name="Rectangle 7"/>
          <p:cNvSpPr/>
          <p:nvPr/>
        </p:nvSpPr>
        <p:spPr>
          <a:xfrm>
            <a:off x="323850" y="1124744"/>
            <a:ext cx="6480398" cy="2246769"/>
          </a:xfrm>
          <a:prstGeom prst="rect">
            <a:avLst/>
          </a:prstGeom>
        </p:spPr>
        <p:txBody>
          <a:bodyPr wrap="square">
            <a:spAutoFit/>
          </a:bodyPr>
          <a:lstStyle/>
          <a:p>
            <a:r>
              <a:rPr lang="en-GB" sz="2000" b="1" dirty="0" smtClean="0">
                <a:latin typeface="Calibri" panose="020F0502020204030204" pitchFamily="34" charset="0"/>
              </a:rPr>
              <a:t>1.3.1</a:t>
            </a:r>
            <a:r>
              <a:rPr lang="en-GB" sz="2000" dirty="0" smtClean="0">
                <a:latin typeface="Calibri" panose="020F0502020204030204" pitchFamily="34" charset="0"/>
              </a:rPr>
              <a:t> </a:t>
            </a:r>
            <a:r>
              <a:rPr lang="en-GB" sz="2000" dirty="0">
                <a:latin typeface="Calibri" panose="020F0502020204030204" pitchFamily="34" charset="0"/>
              </a:rPr>
              <a:t>– </a:t>
            </a:r>
            <a:r>
              <a:rPr lang="en-GB" sz="2000" dirty="0" smtClean="0">
                <a:latin typeface="Calibri" panose="020F0502020204030204" pitchFamily="34" charset="0"/>
              </a:rPr>
              <a:t>What will you do when you leave School or College? Most of you will go to University, some of you will get a job, some of you will travel. And some of you may decide to take the risk of setting up your own business – this could be full time or part time, it might be successful or might just be something to tide you over. Either way this makes you an </a:t>
            </a:r>
            <a:r>
              <a:rPr lang="en-GB" sz="2000" b="1" dirty="0" smtClean="0">
                <a:latin typeface="Calibri" panose="020F0502020204030204" pitchFamily="34" charset="0"/>
              </a:rPr>
              <a:t>entrepreneur</a:t>
            </a:r>
            <a:r>
              <a:rPr lang="en-GB" sz="2000" dirty="0" smtClean="0">
                <a:latin typeface="Calibri" panose="020F0502020204030204" pitchFamily="34" charset="0"/>
              </a:rPr>
              <a:t>. </a:t>
            </a:r>
            <a:endParaRPr lang="en-GB" sz="2000" dirty="0" smtClean="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938765526"/>
              </p:ext>
            </p:extLst>
          </p:nvPr>
        </p:nvGraphicFramePr>
        <p:xfrm>
          <a:off x="323850" y="3356992"/>
          <a:ext cx="6480398" cy="3260344"/>
        </p:xfrm>
        <a:graphic>
          <a:graphicData uri="http://schemas.openxmlformats.org/drawingml/2006/table">
            <a:tbl>
              <a:tblPr firstRow="1" bandRow="1">
                <a:tableStyleId>{5C22544A-7EE6-4342-B048-85BDC9FD1C3A}</a:tableStyleId>
              </a:tblPr>
              <a:tblGrid>
                <a:gridCol w="3024014"/>
                <a:gridCol w="3456384"/>
              </a:tblGrid>
              <a:tr h="370840">
                <a:tc>
                  <a:txBody>
                    <a:bodyPr/>
                    <a:lstStyle/>
                    <a:p>
                      <a:pPr algn="ctr"/>
                      <a:r>
                        <a:rPr lang="en-US" sz="1530" dirty="0" smtClean="0">
                          <a:latin typeface="Calibri" panose="020F0502020204030204" pitchFamily="34" charset="0"/>
                        </a:rPr>
                        <a:t>Benefits</a:t>
                      </a:r>
                      <a:r>
                        <a:rPr lang="en-US" sz="1530" baseline="0" dirty="0" smtClean="0">
                          <a:latin typeface="Calibri" panose="020F0502020204030204" pitchFamily="34" charset="0"/>
                        </a:rPr>
                        <a:t> of being an </a:t>
                      </a:r>
                      <a:r>
                        <a:rPr lang="en-GB" sz="1530" b="1" dirty="0" smtClean="0">
                          <a:latin typeface="Calibri" panose="020F0502020204030204" pitchFamily="34" charset="0"/>
                        </a:rPr>
                        <a:t>entrepreneur</a:t>
                      </a:r>
                      <a:endParaRPr lang="en-US" sz="1530" dirty="0">
                        <a:latin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30" dirty="0" smtClean="0">
                          <a:latin typeface="Calibri" panose="020F0502020204030204" pitchFamily="34" charset="0"/>
                        </a:rPr>
                        <a:t>Disadvantages of being an entrepreneur</a:t>
                      </a:r>
                    </a:p>
                  </a:txBody>
                  <a:tcPr/>
                </a:tc>
              </a:tr>
              <a:tr h="370840">
                <a:tc>
                  <a:txBody>
                    <a:bodyPr/>
                    <a:lstStyle/>
                    <a:p>
                      <a:pPr marL="176213" indent="-176213" algn="l">
                        <a:buFont typeface="Arial" panose="020B0604020202020204" pitchFamily="34" charset="0"/>
                        <a:buChar char="•"/>
                      </a:pPr>
                      <a:r>
                        <a:rPr kumimoji="0" lang="en-US" sz="1530" b="0" kern="1200" dirty="0" smtClean="0">
                          <a:solidFill>
                            <a:schemeClr val="tx1"/>
                          </a:solidFill>
                          <a:latin typeface="Calibri" panose="020F0502020204030204" pitchFamily="34" charset="0"/>
                          <a:ea typeface="+mn-ea"/>
                          <a:cs typeface="+mn-cs"/>
                        </a:rPr>
                        <a:t>Independence – able to choose how to use time and money</a:t>
                      </a:r>
                    </a:p>
                    <a:p>
                      <a:pPr marL="176213" indent="-176213" algn="l">
                        <a:buFont typeface="Arial" panose="020B0604020202020204" pitchFamily="34" charset="0"/>
                        <a:buChar char="•"/>
                      </a:pPr>
                      <a:r>
                        <a:rPr kumimoji="0" lang="en-US" sz="1530" b="0" kern="1200" dirty="0" smtClean="0">
                          <a:solidFill>
                            <a:schemeClr val="tx1"/>
                          </a:solidFill>
                          <a:latin typeface="Calibri" panose="020F0502020204030204" pitchFamily="34" charset="0"/>
                          <a:ea typeface="+mn-ea"/>
                          <a:cs typeface="+mn-cs"/>
                        </a:rPr>
                        <a:t>Able to put own ideas</a:t>
                      </a:r>
                      <a:r>
                        <a:rPr kumimoji="0" lang="en-US" sz="1530" b="0" kern="1200" baseline="0" dirty="0" smtClean="0">
                          <a:solidFill>
                            <a:schemeClr val="tx1"/>
                          </a:solidFill>
                          <a:latin typeface="Calibri" panose="020F0502020204030204" pitchFamily="34" charset="0"/>
                          <a:ea typeface="+mn-ea"/>
                          <a:cs typeface="+mn-cs"/>
                        </a:rPr>
                        <a:t> into practice</a:t>
                      </a:r>
                    </a:p>
                    <a:p>
                      <a:pPr marL="176213" indent="-176213" algn="l">
                        <a:buFont typeface="Arial" panose="020B0604020202020204" pitchFamily="34" charset="0"/>
                        <a:buChar char="•"/>
                      </a:pPr>
                      <a:r>
                        <a:rPr kumimoji="0" lang="en-US" sz="1530" b="0" kern="1200" baseline="0" dirty="0" smtClean="0">
                          <a:solidFill>
                            <a:schemeClr val="tx1"/>
                          </a:solidFill>
                          <a:latin typeface="Calibri" panose="020F0502020204030204" pitchFamily="34" charset="0"/>
                          <a:ea typeface="+mn-ea"/>
                          <a:cs typeface="+mn-cs"/>
                        </a:rPr>
                        <a:t>May become famous and successful if the business grows</a:t>
                      </a:r>
                    </a:p>
                    <a:p>
                      <a:pPr marL="176213" indent="-176213" algn="l">
                        <a:buFont typeface="Arial" panose="020B0604020202020204" pitchFamily="34" charset="0"/>
                        <a:buChar char="•"/>
                      </a:pPr>
                      <a:r>
                        <a:rPr kumimoji="0" lang="en-US" sz="1530" b="0" kern="1200" baseline="0" dirty="0" smtClean="0">
                          <a:solidFill>
                            <a:schemeClr val="tx1"/>
                          </a:solidFill>
                          <a:latin typeface="Calibri" panose="020F0502020204030204" pitchFamily="34" charset="0"/>
                          <a:ea typeface="+mn-ea"/>
                          <a:cs typeface="+mn-cs"/>
                        </a:rPr>
                        <a:t>May be profitable and the income might be higher than working as an employee for another business</a:t>
                      </a:r>
                    </a:p>
                    <a:p>
                      <a:pPr marL="176213" indent="-176213" algn="l">
                        <a:buFont typeface="Arial" panose="020B0604020202020204" pitchFamily="34" charset="0"/>
                        <a:buChar char="•"/>
                      </a:pPr>
                      <a:r>
                        <a:rPr kumimoji="0" lang="en-US" sz="1530" b="0" kern="1200" baseline="0" dirty="0" smtClean="0">
                          <a:solidFill>
                            <a:schemeClr val="tx1"/>
                          </a:solidFill>
                          <a:latin typeface="Calibri" panose="020F0502020204030204" pitchFamily="34" charset="0"/>
                          <a:ea typeface="+mn-ea"/>
                          <a:cs typeface="+mn-cs"/>
                        </a:rPr>
                        <a:t>Able to make use of personal interests and skills.</a:t>
                      </a:r>
                      <a:endParaRPr kumimoji="0" lang="en-US" sz="1530" b="0" kern="1200" dirty="0">
                        <a:solidFill>
                          <a:schemeClr val="tx1"/>
                        </a:solidFill>
                        <a:latin typeface="Calibri" panose="020F0502020204030204" pitchFamily="34" charset="0"/>
                        <a:ea typeface="+mn-ea"/>
                        <a:cs typeface="+mn-cs"/>
                      </a:endParaRPr>
                    </a:p>
                  </a:txBody>
                  <a:tcPr/>
                </a:tc>
                <a:tc>
                  <a:txBody>
                    <a:bodyPr/>
                    <a:lstStyle/>
                    <a:p>
                      <a:pPr marL="176213" indent="-176213" algn="l" rtl="0" eaLnBrk="1" latinLnBrk="0" hangingPunct="1">
                        <a:buFont typeface="Arial" panose="020B0604020202020204" pitchFamily="34" charset="0"/>
                        <a:buChar char="•"/>
                      </a:pPr>
                      <a:r>
                        <a:rPr kumimoji="0" lang="en-US" sz="1530" b="0" kern="1200" dirty="0" smtClean="0">
                          <a:solidFill>
                            <a:schemeClr val="tx1"/>
                          </a:solidFill>
                          <a:latin typeface="Calibri" panose="020F0502020204030204" pitchFamily="34" charset="0"/>
                          <a:ea typeface="+mn-ea"/>
                          <a:cs typeface="+mn-cs"/>
                        </a:rPr>
                        <a:t>Risk – many new entrepreneurs’ businesses fail, especially if there is poor planning</a:t>
                      </a:r>
                    </a:p>
                    <a:p>
                      <a:pPr marL="176213" indent="-176213" algn="l" rtl="0" eaLnBrk="1" latinLnBrk="0" hangingPunct="1">
                        <a:buFont typeface="Arial" panose="020B0604020202020204" pitchFamily="34" charset="0"/>
                        <a:buChar char="•"/>
                      </a:pPr>
                      <a:r>
                        <a:rPr kumimoji="0" lang="en-US" sz="1530" b="0" kern="1200" dirty="0" smtClean="0">
                          <a:solidFill>
                            <a:schemeClr val="tx1"/>
                          </a:solidFill>
                          <a:latin typeface="Calibri" panose="020F0502020204030204" pitchFamily="34" charset="0"/>
                          <a:ea typeface="+mn-ea"/>
                          <a:cs typeface="+mn-cs"/>
                        </a:rPr>
                        <a:t>Capital – entrepreneurs will have to put their own money into the business and, possibly, find other sources of capital.</a:t>
                      </a:r>
                    </a:p>
                    <a:p>
                      <a:pPr marL="176213" indent="-176213" algn="l" rtl="0" eaLnBrk="1" latinLnBrk="0" hangingPunct="1">
                        <a:buFont typeface="Arial" panose="020B0604020202020204" pitchFamily="34" charset="0"/>
                        <a:buChar char="•"/>
                      </a:pPr>
                      <a:r>
                        <a:rPr kumimoji="0" lang="en-US" sz="1530" b="0" kern="1200" dirty="0" smtClean="0">
                          <a:solidFill>
                            <a:schemeClr val="tx1"/>
                          </a:solidFill>
                          <a:latin typeface="Calibri" panose="020F0502020204030204" pitchFamily="34" charset="0"/>
                          <a:ea typeface="+mn-ea"/>
                          <a:cs typeface="+mn-cs"/>
                        </a:rPr>
                        <a:t>Lack of knowledge and experience in starting and operating a business.</a:t>
                      </a:r>
                    </a:p>
                    <a:p>
                      <a:pPr marL="176213" indent="-176213" algn="l" rtl="0" eaLnBrk="1" latinLnBrk="0" hangingPunct="1">
                        <a:buFont typeface="Arial" panose="020B0604020202020204" pitchFamily="34" charset="0"/>
                        <a:buChar char="•"/>
                      </a:pPr>
                      <a:r>
                        <a:rPr kumimoji="0" lang="en-US" sz="1530" b="0" kern="1200" dirty="0" smtClean="0">
                          <a:solidFill>
                            <a:schemeClr val="tx1"/>
                          </a:solidFill>
                          <a:latin typeface="Calibri" panose="020F0502020204030204" pitchFamily="34" charset="0"/>
                          <a:ea typeface="+mn-ea"/>
                          <a:cs typeface="+mn-cs"/>
                        </a:rPr>
                        <a:t>Opportunity cost – lost income from not being an employee of another business</a:t>
                      </a:r>
                      <a:endParaRPr kumimoji="0" lang="en-US" sz="1530" b="0" kern="1200" dirty="0">
                        <a:solidFill>
                          <a:schemeClr val="tx1"/>
                        </a:solidFill>
                        <a:latin typeface="Calibri" panose="020F0502020204030204" pitchFamily="34" charset="0"/>
                        <a:ea typeface="+mn-ea"/>
                        <a:cs typeface="+mn-cs"/>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97965431"/>
              </p:ext>
            </p:extLst>
          </p:nvPr>
        </p:nvGraphicFramePr>
        <p:xfrm>
          <a:off x="6876256" y="1124744"/>
          <a:ext cx="1944216" cy="5466349"/>
        </p:xfrm>
        <a:graphic>
          <a:graphicData uri="http://schemas.openxmlformats.org/drawingml/2006/table">
            <a:tbl>
              <a:tblPr firstRow="1" firstCol="1" lastRow="1" lastCol="1" bandRow="1" bandCol="1">
                <a:tableStyleId>{2D5ABB26-0587-4C30-8999-92F81FD0307C}</a:tableStyleId>
              </a:tblPr>
              <a:tblGrid>
                <a:gridCol w="1944216"/>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most have come from humble beginnings.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589214"/>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500" dirty="0"/>
              <a:t>1.3.1 – Enterprise and Entrepreneurship</a:t>
            </a:r>
            <a:endParaRPr lang="en-GB" sz="3500" b="1" dirty="0" smtClean="0"/>
          </a:p>
        </p:txBody>
      </p:sp>
      <p:sp>
        <p:nvSpPr>
          <p:cNvPr id="8" name="Rectangle 7"/>
          <p:cNvSpPr/>
          <p:nvPr/>
        </p:nvSpPr>
        <p:spPr>
          <a:xfrm>
            <a:off x="323850" y="1169457"/>
            <a:ext cx="6480398" cy="1323439"/>
          </a:xfrm>
          <a:prstGeom prst="rect">
            <a:avLst/>
          </a:prstGeom>
        </p:spPr>
        <p:txBody>
          <a:bodyPr wrap="square">
            <a:spAutoFit/>
          </a:bodyPr>
          <a:lstStyle/>
          <a:p>
            <a:r>
              <a:rPr lang="en-GB" sz="2000" dirty="0" smtClean="0">
                <a:latin typeface="Calibri" panose="020F0502020204030204" pitchFamily="34" charset="0"/>
              </a:rPr>
              <a:t>For many successful entrepreneurs, starting up their own business has led to great wealth and fame. How many of these business leaders have you heard of. They all started out as entrepreneurs with their own business ideas.</a:t>
            </a:r>
            <a:endParaRPr lang="en-GB" sz="2000" dirty="0" smtClean="0">
              <a:latin typeface="Calibri" pitchFamily="34" charset="0"/>
              <a:cs typeface="Calibri" pitchFamily="34" charset="0"/>
            </a:endParaRPr>
          </a:p>
        </p:txBody>
      </p:sp>
      <p:sp>
        <p:nvSpPr>
          <p:cNvPr id="3" name="TextBox 2"/>
          <p:cNvSpPr txBox="1"/>
          <p:nvPr/>
        </p:nvSpPr>
        <p:spPr>
          <a:xfrm>
            <a:off x="323850" y="3193231"/>
            <a:ext cx="1710724" cy="307777"/>
          </a:xfrm>
          <a:prstGeom prst="rect">
            <a:avLst/>
          </a:prstGeom>
          <a:solidFill>
            <a:schemeClr val="accent5">
              <a:lumMod val="60000"/>
              <a:lumOff val="4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Richard Branson</a:t>
            </a:r>
            <a:endParaRPr lang="en-US" sz="1400" dirty="0"/>
          </a:p>
        </p:txBody>
      </p:sp>
      <p:sp>
        <p:nvSpPr>
          <p:cNvPr id="9" name="TextBox 8"/>
          <p:cNvSpPr txBox="1"/>
          <p:nvPr/>
        </p:nvSpPr>
        <p:spPr>
          <a:xfrm>
            <a:off x="3581357" y="3225750"/>
            <a:ext cx="3222891" cy="738664"/>
          </a:xfrm>
          <a:prstGeom prst="rect">
            <a:avLst/>
          </a:prstGeom>
          <a:solidFill>
            <a:schemeClr val="accent5">
              <a:lumMod val="60000"/>
              <a:lumOff val="4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Virgin group of Companies including airline, mobile phones and train services</a:t>
            </a:r>
            <a:endParaRPr lang="en-US" sz="1400" dirty="0"/>
          </a:p>
        </p:txBody>
      </p:sp>
      <p:sp>
        <p:nvSpPr>
          <p:cNvPr id="11" name="TextBox 10"/>
          <p:cNvSpPr txBox="1"/>
          <p:nvPr/>
        </p:nvSpPr>
        <p:spPr>
          <a:xfrm>
            <a:off x="2196059" y="3193231"/>
            <a:ext cx="1224136" cy="307777"/>
          </a:xfrm>
          <a:prstGeom prst="rect">
            <a:avLst/>
          </a:prstGeom>
          <a:solidFill>
            <a:schemeClr val="accent5">
              <a:lumMod val="60000"/>
              <a:lumOff val="4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UK</a:t>
            </a:r>
            <a:endParaRPr lang="en-US" sz="1400" dirty="0"/>
          </a:p>
        </p:txBody>
      </p:sp>
      <p:sp>
        <p:nvSpPr>
          <p:cNvPr id="12" name="TextBox 11"/>
          <p:cNvSpPr txBox="1"/>
          <p:nvPr/>
        </p:nvSpPr>
        <p:spPr>
          <a:xfrm>
            <a:off x="323849" y="2761183"/>
            <a:ext cx="1710725" cy="369332"/>
          </a:xfrm>
          <a:prstGeom prst="rect">
            <a:avLst/>
          </a:prstGeom>
          <a:solidFill>
            <a:srgbClr val="00B05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b="1" dirty="0" smtClean="0"/>
              <a:t>Entrepreneur</a:t>
            </a:r>
            <a:endParaRPr lang="en-US" b="1" dirty="0"/>
          </a:p>
        </p:txBody>
      </p:sp>
      <p:sp>
        <p:nvSpPr>
          <p:cNvPr id="13" name="TextBox 12"/>
          <p:cNvSpPr txBox="1"/>
          <p:nvPr/>
        </p:nvSpPr>
        <p:spPr>
          <a:xfrm>
            <a:off x="3581357" y="2761183"/>
            <a:ext cx="3222891" cy="369332"/>
          </a:xfrm>
          <a:prstGeom prst="rect">
            <a:avLst/>
          </a:prstGeom>
          <a:solidFill>
            <a:srgbClr val="00B05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b="1" dirty="0" smtClean="0"/>
              <a:t>Main Business Interests</a:t>
            </a:r>
            <a:endParaRPr lang="en-US" b="1" dirty="0"/>
          </a:p>
        </p:txBody>
      </p:sp>
      <p:sp>
        <p:nvSpPr>
          <p:cNvPr id="14" name="TextBox 13"/>
          <p:cNvSpPr txBox="1"/>
          <p:nvPr/>
        </p:nvSpPr>
        <p:spPr>
          <a:xfrm>
            <a:off x="2196059" y="2761183"/>
            <a:ext cx="1224136" cy="338554"/>
          </a:xfrm>
          <a:prstGeom prst="rect">
            <a:avLst/>
          </a:prstGeom>
          <a:solidFill>
            <a:srgbClr val="00B050"/>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600" b="1" dirty="0" smtClean="0"/>
              <a:t>Nationality</a:t>
            </a:r>
            <a:endParaRPr lang="en-US" b="1" dirty="0"/>
          </a:p>
        </p:txBody>
      </p:sp>
      <p:sp>
        <p:nvSpPr>
          <p:cNvPr id="15" name="TextBox 14"/>
          <p:cNvSpPr txBox="1"/>
          <p:nvPr/>
        </p:nvSpPr>
        <p:spPr>
          <a:xfrm>
            <a:off x="323850" y="3750711"/>
            <a:ext cx="1710724" cy="307777"/>
          </a:xfrm>
          <a:prstGeom prst="rect">
            <a:avLst/>
          </a:prstGeom>
          <a:solidFill>
            <a:schemeClr val="accent6">
              <a:lumMod val="60000"/>
              <a:lumOff val="4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err="1" smtClean="0"/>
              <a:t>Dhirubhai</a:t>
            </a:r>
            <a:r>
              <a:rPr lang="en-US" sz="1400" dirty="0" smtClean="0"/>
              <a:t> </a:t>
            </a:r>
            <a:r>
              <a:rPr lang="en-US" sz="1400" dirty="0" err="1" smtClean="0"/>
              <a:t>Ambani</a:t>
            </a:r>
            <a:endParaRPr lang="en-US" sz="1400" dirty="0"/>
          </a:p>
        </p:txBody>
      </p:sp>
      <p:sp>
        <p:nvSpPr>
          <p:cNvPr id="16" name="TextBox 15"/>
          <p:cNvSpPr txBox="1"/>
          <p:nvPr/>
        </p:nvSpPr>
        <p:spPr>
          <a:xfrm>
            <a:off x="3581357" y="3750711"/>
            <a:ext cx="3222891" cy="523220"/>
          </a:xfrm>
          <a:prstGeom prst="rect">
            <a:avLst/>
          </a:prstGeom>
          <a:solidFill>
            <a:schemeClr val="accent6">
              <a:lumMod val="60000"/>
              <a:lumOff val="4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Reliance Group of companies including chemicals, IT and retailing</a:t>
            </a:r>
            <a:endParaRPr lang="en-US" sz="1400" dirty="0"/>
          </a:p>
        </p:txBody>
      </p:sp>
      <p:sp>
        <p:nvSpPr>
          <p:cNvPr id="17" name="TextBox 16"/>
          <p:cNvSpPr txBox="1"/>
          <p:nvPr/>
        </p:nvSpPr>
        <p:spPr>
          <a:xfrm>
            <a:off x="2196059" y="3750711"/>
            <a:ext cx="1224136" cy="307777"/>
          </a:xfrm>
          <a:prstGeom prst="rect">
            <a:avLst/>
          </a:prstGeom>
          <a:solidFill>
            <a:schemeClr val="accent6">
              <a:lumMod val="60000"/>
              <a:lumOff val="4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India</a:t>
            </a:r>
            <a:endParaRPr lang="en-US" sz="1400" dirty="0"/>
          </a:p>
        </p:txBody>
      </p:sp>
      <p:sp>
        <p:nvSpPr>
          <p:cNvPr id="18" name="TextBox 17"/>
          <p:cNvSpPr txBox="1"/>
          <p:nvPr/>
        </p:nvSpPr>
        <p:spPr>
          <a:xfrm>
            <a:off x="323528" y="4326775"/>
            <a:ext cx="1710724" cy="307777"/>
          </a:xfrm>
          <a:prstGeom prst="rect">
            <a:avLst/>
          </a:prstGeom>
          <a:solidFill>
            <a:srgbClr val="92D05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Pan </a:t>
            </a:r>
            <a:r>
              <a:rPr lang="en-US" sz="1400" dirty="0" err="1" smtClean="0"/>
              <a:t>Shiyi</a:t>
            </a:r>
            <a:endParaRPr lang="en-US" sz="1400" dirty="0"/>
          </a:p>
        </p:txBody>
      </p:sp>
      <p:sp>
        <p:nvSpPr>
          <p:cNvPr id="19" name="TextBox 18"/>
          <p:cNvSpPr txBox="1"/>
          <p:nvPr/>
        </p:nvSpPr>
        <p:spPr>
          <a:xfrm>
            <a:off x="3581035" y="4326775"/>
            <a:ext cx="3222891" cy="307777"/>
          </a:xfrm>
          <a:prstGeom prst="rect">
            <a:avLst/>
          </a:prstGeom>
          <a:solidFill>
            <a:srgbClr val="92D05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Property</a:t>
            </a:r>
            <a:endParaRPr lang="en-US" sz="1400" dirty="0"/>
          </a:p>
        </p:txBody>
      </p:sp>
      <p:sp>
        <p:nvSpPr>
          <p:cNvPr id="20" name="TextBox 19"/>
          <p:cNvSpPr txBox="1"/>
          <p:nvPr/>
        </p:nvSpPr>
        <p:spPr>
          <a:xfrm>
            <a:off x="2195737" y="4326775"/>
            <a:ext cx="1224136" cy="307777"/>
          </a:xfrm>
          <a:prstGeom prst="rect">
            <a:avLst/>
          </a:prstGeom>
          <a:solidFill>
            <a:srgbClr val="92D050"/>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China</a:t>
            </a:r>
            <a:endParaRPr lang="en-US" sz="1400" dirty="0"/>
          </a:p>
        </p:txBody>
      </p:sp>
      <p:sp>
        <p:nvSpPr>
          <p:cNvPr id="21" name="TextBox 20"/>
          <p:cNvSpPr txBox="1"/>
          <p:nvPr/>
        </p:nvSpPr>
        <p:spPr>
          <a:xfrm>
            <a:off x="323528" y="4727465"/>
            <a:ext cx="1710724" cy="307777"/>
          </a:xfrm>
          <a:prstGeom prst="rect">
            <a:avLst/>
          </a:prstGeom>
          <a:solidFill>
            <a:srgbClr val="FFFF0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Steve Wozniak</a:t>
            </a:r>
            <a:endParaRPr lang="en-US" sz="1400" dirty="0"/>
          </a:p>
        </p:txBody>
      </p:sp>
      <p:sp>
        <p:nvSpPr>
          <p:cNvPr id="22" name="TextBox 21"/>
          <p:cNvSpPr txBox="1"/>
          <p:nvPr/>
        </p:nvSpPr>
        <p:spPr>
          <a:xfrm>
            <a:off x="3581035" y="4727465"/>
            <a:ext cx="3222891" cy="307777"/>
          </a:xfrm>
          <a:prstGeom prst="rect">
            <a:avLst/>
          </a:prstGeom>
          <a:solidFill>
            <a:srgbClr val="FFFF0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Apple Computers</a:t>
            </a:r>
            <a:endParaRPr lang="en-US" sz="1400" dirty="0"/>
          </a:p>
        </p:txBody>
      </p:sp>
      <p:sp>
        <p:nvSpPr>
          <p:cNvPr id="23" name="TextBox 22"/>
          <p:cNvSpPr txBox="1"/>
          <p:nvPr/>
        </p:nvSpPr>
        <p:spPr>
          <a:xfrm>
            <a:off x="2195737" y="4727465"/>
            <a:ext cx="1224136" cy="307777"/>
          </a:xfrm>
          <a:prstGeom prst="rect">
            <a:avLst/>
          </a:prstGeom>
          <a:solidFill>
            <a:srgbClr val="FFFF00"/>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US</a:t>
            </a:r>
            <a:endParaRPr lang="en-US" sz="1400" dirty="0"/>
          </a:p>
        </p:txBody>
      </p:sp>
      <p:sp>
        <p:nvSpPr>
          <p:cNvPr id="24" name="TextBox 23"/>
          <p:cNvSpPr txBox="1"/>
          <p:nvPr/>
        </p:nvSpPr>
        <p:spPr>
          <a:xfrm>
            <a:off x="323528" y="5158932"/>
            <a:ext cx="1710724" cy="523220"/>
          </a:xfrm>
          <a:prstGeom prst="rect">
            <a:avLst/>
          </a:prstGeom>
          <a:solidFill>
            <a:schemeClr val="tx2">
              <a:lumMod val="40000"/>
              <a:lumOff val="6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Sally </a:t>
            </a:r>
            <a:r>
              <a:rPr lang="en-US" sz="1400" dirty="0" err="1" smtClean="0"/>
              <a:t>Sabry</a:t>
            </a:r>
            <a:r>
              <a:rPr lang="en-US" sz="1400" dirty="0" smtClean="0"/>
              <a:t> and </a:t>
            </a:r>
            <a:r>
              <a:rPr lang="en-US" sz="1400" dirty="0" err="1" smtClean="0"/>
              <a:t>Doaa</a:t>
            </a:r>
            <a:r>
              <a:rPr lang="en-US" sz="1400" dirty="0" smtClean="0"/>
              <a:t> </a:t>
            </a:r>
            <a:r>
              <a:rPr lang="en-US" sz="1400" dirty="0" err="1" smtClean="0"/>
              <a:t>Zaki</a:t>
            </a:r>
            <a:endParaRPr lang="en-US" sz="1400" dirty="0"/>
          </a:p>
        </p:txBody>
      </p:sp>
      <p:sp>
        <p:nvSpPr>
          <p:cNvPr id="26" name="TextBox 25"/>
          <p:cNvSpPr txBox="1"/>
          <p:nvPr/>
        </p:nvSpPr>
        <p:spPr>
          <a:xfrm>
            <a:off x="3581035" y="5158932"/>
            <a:ext cx="3222891" cy="523220"/>
          </a:xfrm>
          <a:prstGeom prst="rect">
            <a:avLst/>
          </a:prstGeom>
          <a:solidFill>
            <a:schemeClr val="tx2">
              <a:lumMod val="40000"/>
              <a:lumOff val="6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Best Mums - Baby products and products for New Mothers</a:t>
            </a:r>
            <a:endParaRPr lang="en-US" sz="1400" dirty="0"/>
          </a:p>
        </p:txBody>
      </p:sp>
      <p:sp>
        <p:nvSpPr>
          <p:cNvPr id="27" name="TextBox 26"/>
          <p:cNvSpPr txBox="1"/>
          <p:nvPr/>
        </p:nvSpPr>
        <p:spPr>
          <a:xfrm>
            <a:off x="2195737" y="5158932"/>
            <a:ext cx="1224136" cy="307777"/>
          </a:xfrm>
          <a:prstGeom prst="rect">
            <a:avLst/>
          </a:prstGeom>
          <a:solidFill>
            <a:schemeClr val="tx2">
              <a:lumMod val="40000"/>
              <a:lumOff val="6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Egypt</a:t>
            </a:r>
            <a:endParaRPr lang="en-US" sz="1400" dirty="0"/>
          </a:p>
        </p:txBody>
      </p:sp>
      <p:sp>
        <p:nvSpPr>
          <p:cNvPr id="28" name="TextBox 27"/>
          <p:cNvSpPr txBox="1"/>
          <p:nvPr/>
        </p:nvSpPr>
        <p:spPr>
          <a:xfrm>
            <a:off x="323528" y="5785519"/>
            <a:ext cx="1710724" cy="307777"/>
          </a:xfrm>
          <a:prstGeom prst="rect">
            <a:avLst/>
          </a:prstGeom>
          <a:solidFill>
            <a:srgbClr val="FFC00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err="1" smtClean="0"/>
              <a:t>Naguib</a:t>
            </a:r>
            <a:r>
              <a:rPr lang="en-US" sz="1400" dirty="0" smtClean="0"/>
              <a:t> </a:t>
            </a:r>
            <a:r>
              <a:rPr lang="en-US" sz="1400" dirty="0" err="1" smtClean="0"/>
              <a:t>Sawiris</a:t>
            </a:r>
            <a:endParaRPr lang="en-US" sz="1400" dirty="0"/>
          </a:p>
        </p:txBody>
      </p:sp>
      <p:sp>
        <p:nvSpPr>
          <p:cNvPr id="29" name="TextBox 28"/>
          <p:cNvSpPr txBox="1"/>
          <p:nvPr/>
        </p:nvSpPr>
        <p:spPr>
          <a:xfrm>
            <a:off x="3581035" y="5766355"/>
            <a:ext cx="3222891" cy="307777"/>
          </a:xfrm>
          <a:prstGeom prst="rect">
            <a:avLst/>
          </a:prstGeom>
          <a:solidFill>
            <a:srgbClr val="FFC000"/>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err="1" smtClean="0"/>
              <a:t>Orascom</a:t>
            </a:r>
            <a:r>
              <a:rPr lang="en-US" sz="1400" dirty="0" smtClean="0"/>
              <a:t> - Telecoms and Technology </a:t>
            </a:r>
            <a:endParaRPr lang="en-US" sz="1400" dirty="0"/>
          </a:p>
        </p:txBody>
      </p:sp>
      <p:sp>
        <p:nvSpPr>
          <p:cNvPr id="30" name="TextBox 29"/>
          <p:cNvSpPr txBox="1"/>
          <p:nvPr/>
        </p:nvSpPr>
        <p:spPr>
          <a:xfrm>
            <a:off x="2195737" y="5785519"/>
            <a:ext cx="1224136" cy="307777"/>
          </a:xfrm>
          <a:prstGeom prst="rect">
            <a:avLst/>
          </a:prstGeom>
          <a:solidFill>
            <a:srgbClr val="FFC000"/>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Egypt</a:t>
            </a:r>
            <a:endParaRPr lang="en-US" sz="1400" dirty="0"/>
          </a:p>
        </p:txBody>
      </p:sp>
      <p:sp>
        <p:nvSpPr>
          <p:cNvPr id="4" name="TextBox 3"/>
          <p:cNvSpPr txBox="1"/>
          <p:nvPr/>
        </p:nvSpPr>
        <p:spPr>
          <a:xfrm>
            <a:off x="6012160" y="2267580"/>
            <a:ext cx="792088" cy="369332"/>
          </a:xfrm>
          <a:prstGeom prst="rect">
            <a:avLst/>
          </a:prstGeom>
          <a:solidFill>
            <a:srgbClr val="FFFF00"/>
          </a:solidFill>
          <a:ln w="19050">
            <a:solidFill>
              <a:srgbClr val="FF0000"/>
            </a:solidFill>
          </a:ln>
          <a:effectLst>
            <a:outerShdw blurRad="50800" dist="38100" dir="2700000" algn="tl" rotWithShape="0">
              <a:prstClr val="black">
                <a:alpha val="40000"/>
              </a:prstClr>
            </a:outerShdw>
          </a:effectLst>
        </p:spPr>
        <p:txBody>
          <a:bodyPr wrap="square" rtlCol="0">
            <a:spAutoFit/>
          </a:bodyPr>
          <a:lstStyle/>
          <a:p>
            <a:r>
              <a:rPr lang="en-US" dirty="0" smtClean="0"/>
              <a:t>Start</a:t>
            </a:r>
            <a:endParaRPr lang="en-US" dirty="0"/>
          </a:p>
        </p:txBody>
      </p:sp>
      <p:sp>
        <p:nvSpPr>
          <p:cNvPr id="31" name="TextBox 30"/>
          <p:cNvSpPr txBox="1"/>
          <p:nvPr/>
        </p:nvSpPr>
        <p:spPr>
          <a:xfrm>
            <a:off x="323528" y="6217567"/>
            <a:ext cx="1710724" cy="307777"/>
          </a:xfrm>
          <a:prstGeom prst="rect">
            <a:avLst/>
          </a:prstGeom>
          <a:solidFill>
            <a:srgbClr val="F53939"/>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a:t>
            </a:r>
            <a:endParaRPr lang="en-US" sz="1400" dirty="0"/>
          </a:p>
        </p:txBody>
      </p:sp>
      <p:sp>
        <p:nvSpPr>
          <p:cNvPr id="33" name="TextBox 32"/>
          <p:cNvSpPr txBox="1"/>
          <p:nvPr/>
        </p:nvSpPr>
        <p:spPr>
          <a:xfrm>
            <a:off x="3581035" y="6217567"/>
            <a:ext cx="3222891" cy="307777"/>
          </a:xfrm>
          <a:prstGeom prst="rect">
            <a:avLst/>
          </a:prstGeom>
          <a:solidFill>
            <a:srgbClr val="F53939"/>
          </a:solidFill>
          <a:ln>
            <a:solidFill>
              <a:srgbClr val="FF0000"/>
            </a:solidFill>
          </a:ln>
          <a:effectLst>
            <a:outerShdw blurRad="50800" dist="38100" dir="2700000" algn="tl" rotWithShape="0">
              <a:prstClr val="black">
                <a:alpha val="40000"/>
              </a:prstClr>
            </a:outerShdw>
          </a:effectLst>
        </p:spPr>
        <p:txBody>
          <a:bodyPr wrap="square" rtlCol="0">
            <a:spAutoFit/>
          </a:bodyPr>
          <a:lstStyle/>
          <a:p>
            <a:r>
              <a:rPr lang="en-US" sz="1400" dirty="0" smtClean="0"/>
              <a:t>???????</a:t>
            </a:r>
            <a:endParaRPr lang="en-US" sz="1400" dirty="0"/>
          </a:p>
        </p:txBody>
      </p:sp>
      <p:sp>
        <p:nvSpPr>
          <p:cNvPr id="34" name="TextBox 33"/>
          <p:cNvSpPr txBox="1"/>
          <p:nvPr/>
        </p:nvSpPr>
        <p:spPr>
          <a:xfrm>
            <a:off x="2195737" y="6217567"/>
            <a:ext cx="1224136" cy="307777"/>
          </a:xfrm>
          <a:prstGeom prst="rect">
            <a:avLst/>
          </a:prstGeom>
          <a:solidFill>
            <a:srgbClr val="F53939"/>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400" dirty="0" smtClean="0"/>
              <a:t>Saudi Arabia</a:t>
            </a:r>
            <a:endParaRPr lang="en-US" sz="1400" dirty="0"/>
          </a:p>
        </p:txBody>
      </p:sp>
      <p:graphicFrame>
        <p:nvGraphicFramePr>
          <p:cNvPr id="35" name="Table 34"/>
          <p:cNvGraphicFramePr>
            <a:graphicFrameLocks noGrp="1"/>
          </p:cNvGraphicFramePr>
          <p:nvPr>
            <p:extLst>
              <p:ext uri="{D42A27DB-BD31-4B8C-83A1-F6EECF244321}">
                <p14:modId xmlns:p14="http://schemas.microsoft.com/office/powerpoint/2010/main" val="3307948849"/>
              </p:ext>
            </p:extLst>
          </p:nvPr>
        </p:nvGraphicFramePr>
        <p:xfrm>
          <a:off x="6965410" y="1124744"/>
          <a:ext cx="1855062" cy="5420345"/>
        </p:xfrm>
        <a:graphic>
          <a:graphicData uri="http://schemas.openxmlformats.org/drawingml/2006/table">
            <a:tbl>
              <a:tblPr firstRow="1" firstCol="1" lastRow="1" lastCol="1" bandRow="1" bandCol="1">
                <a:tableStyleId>{2D5ABB26-0587-4C30-8999-92F81FD0307C}</a:tableStyleId>
              </a:tblPr>
              <a:tblGrid>
                <a:gridCol w="1855062"/>
              </a:tblGrid>
              <a:tr h="473673">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672">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most have come from humble beginnings.</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64288" y="1196752"/>
            <a:ext cx="158417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836031"/>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fade">
                                      <p:cBhvr>
                                        <p:cTn id="97" dur="500"/>
                                        <p:tgtEl>
                                          <p:spTgt spid="3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fade">
                                      <p:cBhvr>
                                        <p:cTn id="102" dur="500"/>
                                        <p:tgtEl>
                                          <p:spTgt spid="3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fade">
                                      <p:cBhvr>
                                        <p:cTn id="107" dur="500"/>
                                        <p:tgtEl>
                                          <p:spTgt spid="33"/>
                                        </p:tgtEl>
                                      </p:cBhvr>
                                    </p:animEffect>
                                  </p:childTnLst>
                                </p:cTn>
                              </p:par>
                            </p:childTnLst>
                          </p:cTn>
                        </p:par>
                      </p:childTnLst>
                    </p:cTn>
                  </p:par>
                </p:childTnLst>
              </p:cTn>
              <p:nextCondLst>
                <p:cond evt="onClick" delay="0">
                  <p:tgtEl>
                    <p:spTgt spid="4"/>
                  </p:tgtEl>
                </p:cond>
              </p:nextCondLst>
            </p:seq>
          </p:childTnLst>
        </p:cTn>
      </p:par>
    </p:tnLst>
    <p:bldLst>
      <p:bldP spid="3" grpId="0" animBg="1"/>
      <p:bldP spid="9" grpId="0" animBg="1"/>
      <p:bldP spid="11"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27" grpId="0" animBg="1"/>
      <p:bldP spid="28" grpId="0" animBg="1"/>
      <p:bldP spid="29" grpId="0" animBg="1"/>
      <p:bldP spid="30" grpId="0" animBg="1"/>
      <p:bldP spid="31" grpId="0" animBg="1"/>
      <p:bldP spid="33"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300" dirty="0"/>
              <a:t>1.3.1 – Characteristics of an Entrepreneur</a:t>
            </a:r>
            <a:endParaRPr lang="en-ZA" sz="3300" dirty="0">
              <a:ea typeface="Calibri" pitchFamily="34" charset="0"/>
            </a:endParaRPr>
          </a:p>
        </p:txBody>
      </p:sp>
      <p:sp>
        <p:nvSpPr>
          <p:cNvPr id="8" name="Rectangle 7"/>
          <p:cNvSpPr/>
          <p:nvPr/>
        </p:nvSpPr>
        <p:spPr>
          <a:xfrm>
            <a:off x="323850" y="1157843"/>
            <a:ext cx="6480398" cy="1015663"/>
          </a:xfrm>
          <a:prstGeom prst="rect">
            <a:avLst/>
          </a:prstGeom>
        </p:spPr>
        <p:txBody>
          <a:bodyPr wrap="square">
            <a:spAutoFit/>
          </a:bodyPr>
          <a:lstStyle/>
          <a:p>
            <a:r>
              <a:rPr lang="en-GB" sz="2000" dirty="0" smtClean="0">
                <a:latin typeface="Calibri" panose="020F0502020204030204" pitchFamily="34" charset="0"/>
              </a:rPr>
              <a:t>Would everyone make a good entrepreneur? Probably not – some people do not like risk, or work independently, or might prefer to be an employee in a large company instead.</a:t>
            </a:r>
            <a:endParaRPr lang="en-GB" sz="2000" dirty="0" smtClean="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228525665"/>
              </p:ext>
            </p:extLst>
          </p:nvPr>
        </p:nvGraphicFramePr>
        <p:xfrm>
          <a:off x="323850" y="2201760"/>
          <a:ext cx="6480398" cy="43891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583854"/>
                <a:gridCol w="4896544"/>
              </a:tblGrid>
              <a:tr h="370840">
                <a:tc>
                  <a:txBody>
                    <a:bodyPr/>
                    <a:lstStyle/>
                    <a:p>
                      <a:pPr algn="ctr"/>
                      <a:r>
                        <a:rPr lang="en-US" sz="1300" dirty="0" smtClean="0">
                          <a:latin typeface="Calibri" panose="020F0502020204030204" pitchFamily="34" charset="0"/>
                        </a:rPr>
                        <a:t>Characteristics of a successful </a:t>
                      </a:r>
                      <a:r>
                        <a:rPr lang="en-GB" sz="1300" b="1" dirty="0" smtClean="0">
                          <a:latin typeface="Calibri" panose="020F0502020204030204" pitchFamily="34" charset="0"/>
                        </a:rPr>
                        <a:t>entrepreneur</a:t>
                      </a:r>
                      <a:endParaRPr lang="en-US" sz="1300" dirty="0">
                        <a:latin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dirty="0" smtClean="0">
                          <a:latin typeface="Calibri" panose="020F0502020204030204" pitchFamily="34" charset="0"/>
                        </a:rPr>
                        <a:t>Reasons why these are important</a:t>
                      </a:r>
                    </a:p>
                  </a:txBody>
                  <a:tcPr/>
                </a:tc>
              </a:tr>
              <a:tr h="133504">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Hard working</a:t>
                      </a: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Long hours and short holidays are typical for many entrepreneurs to make their business successful.</a:t>
                      </a:r>
                      <a:endParaRPr kumimoji="0" lang="en-US" sz="1300" b="0" kern="1200" dirty="0">
                        <a:solidFill>
                          <a:schemeClr val="tx1"/>
                        </a:solidFill>
                        <a:latin typeface="Calibri" panose="020F0502020204030204" pitchFamily="34" charset="0"/>
                        <a:ea typeface="+mn-ea"/>
                        <a:cs typeface="+mn-cs"/>
                      </a:endParaRPr>
                    </a:p>
                  </a:txBody>
                  <a:tcPr/>
                </a:tc>
              </a:tr>
              <a:tr h="335424">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300" b="1" kern="1200" dirty="0" smtClean="0">
                          <a:solidFill>
                            <a:schemeClr val="tx1"/>
                          </a:solidFill>
                          <a:latin typeface="Calibri" panose="020F0502020204030204" pitchFamily="34" charset="0"/>
                          <a:ea typeface="+mn-ea"/>
                          <a:cs typeface="+mn-cs"/>
                        </a:rPr>
                        <a:t>Risk Taker</a:t>
                      </a: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Making decisions to produce goods or services that people might buy is potentially risky.</a:t>
                      </a:r>
                      <a:endParaRPr kumimoji="0" lang="en-US" sz="1300" b="0" kern="1200" dirty="0">
                        <a:solidFill>
                          <a:schemeClr val="tx1"/>
                        </a:solidFill>
                        <a:latin typeface="Calibri" panose="020F0502020204030204" pitchFamily="34" charset="0"/>
                        <a:ea typeface="+mn-ea"/>
                        <a:cs typeface="+mn-cs"/>
                      </a:endParaRPr>
                    </a:p>
                  </a:txBody>
                  <a:tcPr/>
                </a:tc>
              </a:tr>
              <a:tr h="347504">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Creative</a:t>
                      </a:r>
                      <a:endParaRPr kumimoji="0" lang="en-US" sz="1300" b="1" kern="1200" dirty="0">
                        <a:solidFill>
                          <a:schemeClr val="tx1"/>
                        </a:solidFill>
                        <a:latin typeface="Calibri" panose="020F0502020204030204" pitchFamily="34" charset="0"/>
                        <a:ea typeface="+mn-ea"/>
                        <a:cs typeface="+mn-cs"/>
                      </a:endParaRP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A new business new ideas, including products, services. Ways of attracting customers</a:t>
                      </a:r>
                      <a:r>
                        <a:rPr kumimoji="0" lang="en-US" sz="1300" b="0" kern="1200" baseline="0" dirty="0" smtClean="0">
                          <a:solidFill>
                            <a:schemeClr val="tx1"/>
                          </a:solidFill>
                          <a:latin typeface="Calibri" panose="020F0502020204030204" pitchFamily="34" charset="0"/>
                          <a:ea typeface="+mn-ea"/>
                          <a:cs typeface="+mn-cs"/>
                        </a:rPr>
                        <a:t> to make it different from existing firms.</a:t>
                      </a:r>
                      <a:endParaRPr kumimoji="0" lang="en-US" sz="1300" b="0" kern="1200" dirty="0">
                        <a:solidFill>
                          <a:schemeClr val="tx1"/>
                        </a:solidFill>
                        <a:latin typeface="Calibri" panose="020F0502020204030204" pitchFamily="34" charset="0"/>
                        <a:ea typeface="+mn-ea"/>
                        <a:cs typeface="+mn-cs"/>
                      </a:endParaRPr>
                    </a:p>
                  </a:txBody>
                  <a:tcPr/>
                </a:tc>
              </a:tr>
              <a:tr h="230912">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Optimistic</a:t>
                      </a:r>
                      <a:endParaRPr kumimoji="0" lang="en-US" sz="1300" b="1" kern="1200" dirty="0">
                        <a:solidFill>
                          <a:schemeClr val="tx1"/>
                        </a:solidFill>
                        <a:latin typeface="Calibri" panose="020F0502020204030204" pitchFamily="34" charset="0"/>
                        <a:ea typeface="+mn-ea"/>
                        <a:cs typeface="+mn-cs"/>
                      </a:endParaRP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Looking forward, future</a:t>
                      </a:r>
                      <a:r>
                        <a:rPr kumimoji="0" lang="en-US" sz="1300" b="0" kern="1200" baseline="0" dirty="0" smtClean="0">
                          <a:solidFill>
                            <a:schemeClr val="tx1"/>
                          </a:solidFill>
                          <a:latin typeface="Calibri" panose="020F0502020204030204" pitchFamily="34" charset="0"/>
                          <a:ea typeface="+mn-ea"/>
                          <a:cs typeface="+mn-cs"/>
                        </a:rPr>
                        <a:t> thinking, goal seeking.</a:t>
                      </a:r>
                      <a:endParaRPr kumimoji="0" lang="en-US" sz="1300" b="0" kern="1200" dirty="0">
                        <a:solidFill>
                          <a:schemeClr val="tx1"/>
                        </a:solidFill>
                        <a:latin typeface="Calibri" panose="020F0502020204030204" pitchFamily="34" charset="0"/>
                        <a:ea typeface="+mn-ea"/>
                        <a:cs typeface="+mn-cs"/>
                      </a:endParaRPr>
                    </a:p>
                  </a:txBody>
                  <a:tcPr/>
                </a:tc>
              </a:tr>
              <a:tr h="365760">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Self-Confident</a:t>
                      </a:r>
                      <a:endParaRPr kumimoji="0" lang="en-US" sz="1300" b="1" kern="1200" dirty="0">
                        <a:solidFill>
                          <a:schemeClr val="tx1"/>
                        </a:solidFill>
                        <a:latin typeface="Calibri" panose="020F0502020204030204" pitchFamily="34" charset="0"/>
                        <a:ea typeface="+mn-ea"/>
                        <a:cs typeface="+mn-cs"/>
                      </a:endParaRP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This is necessary to convince</a:t>
                      </a:r>
                      <a:r>
                        <a:rPr kumimoji="0" lang="en-US" sz="1300" b="0" kern="1200" baseline="0" dirty="0" smtClean="0">
                          <a:solidFill>
                            <a:schemeClr val="tx1"/>
                          </a:solidFill>
                          <a:latin typeface="Calibri" panose="020F0502020204030204" pitchFamily="34" charset="0"/>
                          <a:ea typeface="+mn-ea"/>
                          <a:cs typeface="+mn-cs"/>
                        </a:rPr>
                        <a:t> other people of their skills including banks, lenders and customers that the business will be successful</a:t>
                      </a:r>
                      <a:endParaRPr kumimoji="0" lang="en-US" sz="1300" b="0" kern="1200" dirty="0">
                        <a:solidFill>
                          <a:schemeClr val="tx1"/>
                        </a:solidFill>
                        <a:latin typeface="Calibri" panose="020F0502020204030204" pitchFamily="34" charset="0"/>
                        <a:ea typeface="+mn-ea"/>
                        <a:cs typeface="+mn-cs"/>
                      </a:endParaRPr>
                    </a:p>
                  </a:txBody>
                  <a:tcPr/>
                </a:tc>
              </a:tr>
              <a:tr h="274320">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Innovative</a:t>
                      </a:r>
                      <a:endParaRPr kumimoji="0" lang="en-US" sz="1300" b="1" kern="1200" dirty="0">
                        <a:solidFill>
                          <a:schemeClr val="tx1"/>
                        </a:solidFill>
                        <a:latin typeface="Calibri" panose="020F0502020204030204" pitchFamily="34" charset="0"/>
                        <a:ea typeface="+mn-ea"/>
                        <a:cs typeface="+mn-cs"/>
                      </a:endParaRP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Be able to put new ideas into practice in interesting and different ways.</a:t>
                      </a:r>
                      <a:endParaRPr kumimoji="0" lang="en-US" sz="1300" b="0" kern="1200" dirty="0">
                        <a:solidFill>
                          <a:schemeClr val="tx1"/>
                        </a:solidFill>
                        <a:latin typeface="Calibri" panose="020F0502020204030204" pitchFamily="34" charset="0"/>
                        <a:ea typeface="+mn-ea"/>
                        <a:cs typeface="+mn-cs"/>
                      </a:endParaRPr>
                    </a:p>
                  </a:txBody>
                  <a:tcPr/>
                </a:tc>
              </a:tr>
              <a:tr h="182880">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Independent</a:t>
                      </a:r>
                      <a:endParaRPr kumimoji="0" lang="en-US" sz="1300" b="1" kern="1200" dirty="0">
                        <a:solidFill>
                          <a:schemeClr val="tx1"/>
                        </a:solidFill>
                        <a:latin typeface="Calibri" panose="020F0502020204030204" pitchFamily="34" charset="0"/>
                        <a:ea typeface="+mn-ea"/>
                        <a:cs typeface="+mn-cs"/>
                      </a:endParaRP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Often</a:t>
                      </a:r>
                      <a:r>
                        <a:rPr kumimoji="0" lang="en-US" sz="1300" b="0" kern="1200" baseline="0" dirty="0" smtClean="0">
                          <a:solidFill>
                            <a:schemeClr val="tx1"/>
                          </a:solidFill>
                          <a:latin typeface="Calibri" panose="020F0502020204030204" pitchFamily="34" charset="0"/>
                          <a:ea typeface="+mn-ea"/>
                          <a:cs typeface="+mn-cs"/>
                        </a:rPr>
                        <a:t> have to work on their own before they employ others. They need to be well motivated and work without help.</a:t>
                      </a:r>
                      <a:endParaRPr kumimoji="0" lang="en-US" sz="1300" b="0" kern="1200" dirty="0">
                        <a:solidFill>
                          <a:schemeClr val="tx1"/>
                        </a:solidFill>
                        <a:latin typeface="Calibri" panose="020F0502020204030204" pitchFamily="34" charset="0"/>
                        <a:ea typeface="+mn-ea"/>
                        <a:cs typeface="+mn-cs"/>
                      </a:endParaRPr>
                    </a:p>
                  </a:txBody>
                  <a:tcPr/>
                </a:tc>
              </a:tr>
              <a:tr h="0">
                <a:tc>
                  <a:txBody>
                    <a:bodyPr/>
                    <a:lstStyle/>
                    <a:p>
                      <a:pPr marL="171450" indent="-171450" algn="l">
                        <a:buFont typeface="Arial" panose="020B0604020202020204" pitchFamily="34" charset="0"/>
                        <a:buChar char="•"/>
                      </a:pPr>
                      <a:r>
                        <a:rPr kumimoji="0" lang="en-US" sz="1300" b="1" kern="1200" dirty="0" smtClean="0">
                          <a:solidFill>
                            <a:schemeClr val="tx1"/>
                          </a:solidFill>
                          <a:latin typeface="Calibri" panose="020F0502020204030204" pitchFamily="34" charset="0"/>
                          <a:ea typeface="+mn-ea"/>
                          <a:cs typeface="+mn-cs"/>
                        </a:rPr>
                        <a:t>Effective Communicator</a:t>
                      </a:r>
                      <a:endParaRPr kumimoji="0" lang="en-US" sz="1300" b="1" kern="1200" dirty="0">
                        <a:solidFill>
                          <a:schemeClr val="tx1"/>
                        </a:solidFill>
                        <a:latin typeface="Calibri" panose="020F0502020204030204" pitchFamily="34" charset="0"/>
                        <a:ea typeface="+mn-ea"/>
                        <a:cs typeface="+mn-cs"/>
                      </a:endParaRPr>
                    </a:p>
                  </a:txBody>
                  <a:tcPr/>
                </a:tc>
                <a:tc>
                  <a:txBody>
                    <a:bodyPr/>
                    <a:lstStyle/>
                    <a:p>
                      <a:pPr algn="l"/>
                      <a:r>
                        <a:rPr kumimoji="0" lang="en-US" sz="1300" b="0" kern="1200" dirty="0" smtClean="0">
                          <a:solidFill>
                            <a:schemeClr val="tx1"/>
                          </a:solidFill>
                          <a:latin typeface="Calibri" panose="020F0502020204030204" pitchFamily="34" charset="0"/>
                          <a:ea typeface="+mn-ea"/>
                          <a:cs typeface="+mn-cs"/>
                        </a:rPr>
                        <a:t>Talking clearly and confidently to banks, other lenders,</a:t>
                      </a:r>
                      <a:r>
                        <a:rPr kumimoji="0" lang="en-US" sz="1300" b="0" kern="1200" baseline="0" dirty="0" smtClean="0">
                          <a:solidFill>
                            <a:schemeClr val="tx1"/>
                          </a:solidFill>
                          <a:latin typeface="Calibri" panose="020F0502020204030204" pitchFamily="34" charset="0"/>
                          <a:ea typeface="+mn-ea"/>
                          <a:cs typeface="+mn-cs"/>
                        </a:rPr>
                        <a:t> customers and government agencies about the new business to raise its profile.</a:t>
                      </a:r>
                      <a:endParaRPr kumimoji="0" lang="en-US" sz="1300" b="0" kern="1200" dirty="0">
                        <a:solidFill>
                          <a:schemeClr val="tx1"/>
                        </a:solidFill>
                        <a:latin typeface="Calibri" panose="020F0502020204030204" pitchFamily="34" charset="0"/>
                        <a:ea typeface="+mn-ea"/>
                        <a:cs typeface="+mn-cs"/>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97965431"/>
              </p:ext>
            </p:extLst>
          </p:nvPr>
        </p:nvGraphicFramePr>
        <p:xfrm>
          <a:off x="6876256" y="1124744"/>
          <a:ext cx="1944216" cy="5466349"/>
        </p:xfrm>
        <a:graphic>
          <a:graphicData uri="http://schemas.openxmlformats.org/drawingml/2006/table">
            <a:tbl>
              <a:tblPr firstRow="1" firstCol="1" lastRow="1" lastCol="1" bandRow="1" bandCol="1">
                <a:tableStyleId>{2D5ABB26-0587-4C30-8999-92F81FD0307C}</a:tableStyleId>
              </a:tblPr>
              <a:tblGrid>
                <a:gridCol w="1944216"/>
              </a:tblGrid>
              <a:tr h="452389">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risks entrepreneurs take</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success is linked to fame</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How important they are to the country they are based in.</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The governments need to encourage them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businesses you know that have disappeared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most have come from humble beginnings.</a:t>
                      </a:r>
                      <a:endParaRPr lang="en-GB" sz="16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0"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48264" y="1196752"/>
            <a:ext cx="1800200"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84348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Enderoth</Template>
  <TotalTime>33189</TotalTime>
  <Words>7131</Words>
  <Application>Microsoft Office PowerPoint</Application>
  <PresentationFormat>On-screen Show (4:3)</PresentationFormat>
  <Paragraphs>643</Paragraphs>
  <Slides>38</Slides>
  <Notes>38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Assignment Scenario</vt:lpstr>
      <vt:lpstr>1.3 – Assessment Objectives</vt:lpstr>
      <vt:lpstr>1.3 – Assessment Objectives</vt:lpstr>
      <vt:lpstr>1.3 – Glossary</vt:lpstr>
      <vt:lpstr>1.3.1 – Enterprise and Entrepreneurship</vt:lpstr>
      <vt:lpstr>1.3.1 – Enterprise and Entrepreneurship</vt:lpstr>
      <vt:lpstr>1.3.1 – Characteristics of an Entrepreneur</vt:lpstr>
      <vt:lpstr>1.3.1 – Revision Summary - Entrepreneurs</vt:lpstr>
      <vt:lpstr>1.3.1 – Government Support of Start-ups</vt:lpstr>
      <vt:lpstr>1.3.1 – Government Support of Start-ups</vt:lpstr>
      <vt:lpstr>1.3.1 – Business Plans – Purpose and Function</vt:lpstr>
      <vt:lpstr>1.3.1 – Enterprise and Entrepreneurship</vt:lpstr>
      <vt:lpstr>1.3.1 – Business Plans – Case Study – Pizza Place Ltd.</vt:lpstr>
      <vt:lpstr>1.3.1 – Business Plans – Case Study – Business Plan Activity</vt:lpstr>
      <vt:lpstr>Exam Styled Questions - Paper 1</vt:lpstr>
      <vt:lpstr>1.3.2 – Comparing the Size of Businesses</vt:lpstr>
      <vt:lpstr>1.3.2 – Comparing the Size of Businesses – Employees and Value</vt:lpstr>
      <vt:lpstr>1.3.2 – Comparing the Size of Businesses – Sales and Capital Employed</vt:lpstr>
      <vt:lpstr>1.3.2 – Comparing the Size of Businesses – Activity</vt:lpstr>
      <vt:lpstr>1.3.2 – Comparing the Size of Businesses – Revision Summary</vt:lpstr>
      <vt:lpstr>1.3.3 - Why the owners of the business may want to expand the business</vt:lpstr>
      <vt:lpstr>1.3.3 – How can businesses grow?</vt:lpstr>
      <vt:lpstr>1.3.3 – How can businesses grow?</vt:lpstr>
      <vt:lpstr>1.3.3 – The Benefits of Integration</vt:lpstr>
      <vt:lpstr>1.3.3 – The Benefits of Integration</vt:lpstr>
      <vt:lpstr>1.3.3 – Business Growth Activity</vt:lpstr>
      <vt:lpstr>1.3.3 – How Businesses Grow – Revision Summary</vt:lpstr>
      <vt:lpstr>1.3.3 – Case Study – Nestle takeover of large Chinese sweet maker</vt:lpstr>
      <vt:lpstr>1.3.3 – Problems With Business growth</vt:lpstr>
      <vt:lpstr>1.3.3 – Why some businesses grow and others remain small</vt:lpstr>
      <vt:lpstr>1.3.3 – Why some businesses grow and others remain small</vt:lpstr>
      <vt:lpstr>1.3.3 – Why do Some Businesses Fail</vt:lpstr>
      <vt:lpstr>1.3.3 – Why do Some Businesses Fail</vt:lpstr>
      <vt:lpstr>1.3.3 – International Business - Activity</vt:lpstr>
      <vt:lpstr>Exam Styled Questions - Paper 1</vt:lpstr>
      <vt:lpstr>Exam Styled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1337</cp:revision>
  <cp:lastPrinted>2014-01-22T18:25:48Z</cp:lastPrinted>
  <dcterms:created xsi:type="dcterms:W3CDTF">2008-03-12T11:01:44Z</dcterms:created>
  <dcterms:modified xsi:type="dcterms:W3CDTF">2016-04-04T09:12:10Z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